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5"/>
  </p:notesMasterIdLst>
  <p:sldIdLst>
    <p:sldId id="256" r:id="rId2"/>
    <p:sldId id="257" r:id="rId3"/>
    <p:sldId id="274" r:id="rId4"/>
    <p:sldId id="276" r:id="rId5"/>
    <p:sldId id="277" r:id="rId6"/>
    <p:sldId id="275" r:id="rId7"/>
    <p:sldId id="281" r:id="rId8"/>
    <p:sldId id="282" r:id="rId9"/>
    <p:sldId id="278" r:id="rId10"/>
    <p:sldId id="279" r:id="rId11"/>
    <p:sldId id="283"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5FE26-0AC2-4E07-BB36-8A23727EE174}" type="datetimeFigureOut">
              <a:rPr lang="it-IT" smtClean="0"/>
              <a:pPr/>
              <a:t>02/01/2020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9B290-D60C-4D22-9D91-A037F7A323D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48764ED8-6B18-4500-B5B9-89C469EB59F1}" type="datetime1">
              <a:rPr lang="it-IT" smtClean="0"/>
              <a:pPr/>
              <a:t>02/01/2020</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BB40E72-7C93-45B9-931D-BEBF5871BF66}" type="datetime1">
              <a:rPr lang="it-IT" smtClean="0"/>
              <a:pPr/>
              <a:t>02/01/2020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00B9071-845B-42F3-B2ED-4C2CE732BE32}" type="datetime1">
              <a:rPr lang="it-IT" smtClean="0"/>
              <a:pPr/>
              <a:t>02/01/2020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67A4A75-AC54-40B8-B178-D3BD8C4C265D}" type="datetime1">
              <a:rPr lang="it-IT" smtClean="0"/>
              <a:pPr/>
              <a:t>02/01/2020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81C3A171-EF2F-4F70-AA9E-A177E823B4A0}" type="datetime1">
              <a:rPr lang="it-IT" smtClean="0"/>
              <a:pPr/>
              <a:t>02/01/2020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E59171AA-7B39-46FB-97BF-171C5503DBB0}" type="datetime1">
              <a:rPr lang="it-IT" smtClean="0"/>
              <a:pPr/>
              <a:t>02/01/2020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02BEBFB-E635-496D-9152-FE536C67BCF5}" type="datetime1">
              <a:rPr lang="it-IT" smtClean="0"/>
              <a:pPr/>
              <a:t>02/01/2020</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002239F1-38C0-411C-A793-0543FE58ED09}" type="datetime1">
              <a:rPr lang="it-IT" smtClean="0"/>
              <a:pPr/>
              <a:t>02/01/2020</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2C47A55D-FA8B-433F-B766-2E1B10F67D42}" type="datetime1">
              <a:rPr lang="it-IT" smtClean="0"/>
              <a:pPr/>
              <a:t>02/01/2020</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167BCEFA-E4A0-4234-A310-FDF9B3828F11}" type="datetime1">
              <a:rPr lang="it-IT" smtClean="0"/>
              <a:pPr/>
              <a:t>02/01/2020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1F3B3502-952C-4113-89C0-CD9962C96411}" type="datetime1">
              <a:rPr lang="it-IT" smtClean="0"/>
              <a:pPr/>
              <a:t>02/01/2020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D9F1C5C-BAA9-4148-94B2-47EF21F49B64}" type="datetime1">
              <a:rPr lang="it-IT" smtClean="0"/>
              <a:pPr/>
              <a:t>02/01/2020</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9C6C-7183-48E3-B448-19E9C1DD1A8F}"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404664"/>
            <a:ext cx="7776864" cy="1152128"/>
          </a:xfrm>
        </p:spPr>
        <p:txBody>
          <a:bodyPr>
            <a:noAutofit/>
          </a:bodyPr>
          <a:lstStyle/>
          <a:p>
            <a:pPr algn="ctr"/>
            <a:r>
              <a:rPr lang="it-IT" sz="4000" b="1" dirty="0" smtClean="0">
                <a:solidFill>
                  <a:srgbClr val="FF0000"/>
                </a:solidFill>
              </a:rPr>
              <a:t>Anatomia dell’apparato </a:t>
            </a:r>
            <a:br>
              <a:rPr lang="it-IT" sz="4000" b="1" dirty="0" smtClean="0">
                <a:solidFill>
                  <a:srgbClr val="FF0000"/>
                </a:solidFill>
              </a:rPr>
            </a:br>
            <a:r>
              <a:rPr lang="it-IT" sz="4000" b="1" dirty="0" smtClean="0">
                <a:solidFill>
                  <a:srgbClr val="FF0000"/>
                </a:solidFill>
              </a:rPr>
              <a:t>riproduttivo maschile</a:t>
            </a:r>
            <a:endParaRPr lang="it-IT" sz="4000" b="1" dirty="0">
              <a:solidFill>
                <a:srgbClr val="FF0000"/>
              </a:solidFill>
            </a:endParaRPr>
          </a:p>
        </p:txBody>
      </p:sp>
      <p:sp>
        <p:nvSpPr>
          <p:cNvPr id="3" name="Sottotitolo 2"/>
          <p:cNvSpPr>
            <a:spLocks noGrp="1"/>
          </p:cNvSpPr>
          <p:nvPr>
            <p:ph type="subTitle" idx="1"/>
          </p:nvPr>
        </p:nvSpPr>
        <p:spPr>
          <a:xfrm>
            <a:off x="1259632" y="4797152"/>
            <a:ext cx="7632848" cy="1008112"/>
          </a:xfrm>
          <a:solidFill>
            <a:srgbClr val="FFFF00"/>
          </a:solidFill>
          <a:ln w="25400">
            <a:solidFill>
              <a:schemeClr val="accent1"/>
            </a:solidFill>
          </a:ln>
        </p:spPr>
        <p:txBody>
          <a:bodyPr>
            <a:normAutofit/>
          </a:bodyPr>
          <a:lstStyle/>
          <a:p>
            <a:pPr algn="ctr"/>
            <a:r>
              <a:rPr lang="it-IT" sz="2000" b="1" dirty="0" smtClean="0">
                <a:solidFill>
                  <a:srgbClr val="FF0000"/>
                </a:solidFill>
              </a:rPr>
              <a:t>Un percorso formativo per conoscere e apprezzare la funzione degli organi riproduttivi maschili,  grazie ai quali, si ripete ogni giorno il grande miracolo di generare la vita</a:t>
            </a:r>
            <a:endParaRPr lang="it-IT" sz="2000" b="1" dirty="0">
              <a:solidFill>
                <a:srgbClr val="FF0000"/>
              </a:solidFill>
            </a:endParaRPr>
          </a:p>
        </p:txBody>
      </p:sp>
      <p:sp>
        <p:nvSpPr>
          <p:cNvPr id="5" name="CasellaDiTesto 4"/>
          <p:cNvSpPr txBox="1"/>
          <p:nvPr/>
        </p:nvSpPr>
        <p:spPr>
          <a:xfrm>
            <a:off x="1043608" y="6021288"/>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a:p>
        </p:txBody>
      </p:sp>
      <p:pic>
        <p:nvPicPr>
          <p:cNvPr id="1026" name="Picture 2" descr="C:\Users\Master\Desktop\Ultime foto\ragazzo.jpg"/>
          <p:cNvPicPr>
            <a:picLocks noChangeAspect="1" noChangeArrowheads="1"/>
          </p:cNvPicPr>
          <p:nvPr/>
        </p:nvPicPr>
        <p:blipFill>
          <a:blip r:embed="rId2" cstate="print"/>
          <a:srcRect/>
          <a:stretch>
            <a:fillRect/>
          </a:stretch>
        </p:blipFill>
        <p:spPr bwMode="auto">
          <a:xfrm>
            <a:off x="2411760" y="1700808"/>
            <a:ext cx="5328591" cy="2745031"/>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251520" y="1268760"/>
            <a:ext cx="8640960" cy="5256584"/>
          </a:xfrm>
          <a:solidFill>
            <a:srgbClr val="FFFF00"/>
          </a:solidFill>
          <a:ln w="25400">
            <a:solidFill>
              <a:schemeClr val="accent1"/>
            </a:solidFill>
          </a:ln>
        </p:spPr>
        <p:txBody>
          <a:bodyPr>
            <a:noAutofit/>
          </a:bodyPr>
          <a:lstStyle/>
          <a:p>
            <a:pPr algn="just"/>
            <a:r>
              <a:rPr lang="it-IT" sz="1800" b="1" dirty="0" smtClean="0">
                <a:solidFill>
                  <a:srgbClr val="FF0000"/>
                </a:solidFill>
              </a:rPr>
              <a:t>La produzione e l’evoluzione dei gameti maschili </a:t>
            </a:r>
            <a:r>
              <a:rPr lang="it-IT" sz="1800" dirty="0" smtClean="0"/>
              <a:t>sono regolate dagli stessi ormoni dai quali dipende la maturazione degli ovociti. </a:t>
            </a:r>
          </a:p>
          <a:p>
            <a:pPr algn="just"/>
            <a:r>
              <a:rPr lang="it-IT" sz="1800" b="1" dirty="0" smtClean="0">
                <a:solidFill>
                  <a:srgbClr val="FF0000"/>
                </a:solidFill>
              </a:rPr>
              <a:t>Tali ormoni, denominati gonadotropine </a:t>
            </a:r>
            <a:r>
              <a:rPr lang="it-IT" sz="1800" dirty="0" smtClean="0"/>
              <a:t>, sono l’</a:t>
            </a:r>
            <a:r>
              <a:rPr lang="it-IT" sz="1800" b="1" dirty="0" smtClean="0"/>
              <a:t>ormone</a:t>
            </a:r>
            <a:r>
              <a:rPr lang="it-IT" sz="1800" dirty="0" smtClean="0"/>
              <a:t> </a:t>
            </a:r>
            <a:r>
              <a:rPr lang="it-IT" sz="1800" dirty="0" err="1" smtClean="0"/>
              <a:t>follicolostimolante</a:t>
            </a:r>
            <a:r>
              <a:rPr lang="it-IT" sz="1800" dirty="0" smtClean="0"/>
              <a:t> (</a:t>
            </a:r>
            <a:r>
              <a:rPr lang="it-IT" sz="1800" b="1" dirty="0" smtClean="0"/>
              <a:t>FSH</a:t>
            </a:r>
            <a:r>
              <a:rPr lang="it-IT" sz="1800" dirty="0" smtClean="0"/>
              <a:t>) e l’</a:t>
            </a:r>
            <a:r>
              <a:rPr lang="it-IT" sz="1800" b="1" dirty="0" smtClean="0"/>
              <a:t>ormone </a:t>
            </a:r>
            <a:r>
              <a:rPr lang="it-IT" sz="1800" b="1" dirty="0" err="1" smtClean="0"/>
              <a:t>luteinizzante</a:t>
            </a:r>
            <a:r>
              <a:rPr lang="it-IT" sz="1800" dirty="0" smtClean="0"/>
              <a:t> (</a:t>
            </a:r>
            <a:r>
              <a:rPr lang="it-IT" sz="1800" b="1" dirty="0" smtClean="0"/>
              <a:t>LH</a:t>
            </a:r>
            <a:r>
              <a:rPr lang="it-IT" sz="1800" dirty="0" smtClean="0"/>
              <a:t>). Ambedue gli ormoni sono prodotti dall’</a:t>
            </a:r>
            <a:r>
              <a:rPr lang="it-IT" sz="1800" b="1" dirty="0" smtClean="0"/>
              <a:t>ipofisi</a:t>
            </a:r>
            <a:r>
              <a:rPr lang="it-IT" sz="1800" dirty="0" smtClean="0"/>
              <a:t> e la loro liberazione è regolata, a sua volta, dall’ormone rilasciante le gonadotropine (</a:t>
            </a:r>
            <a:r>
              <a:rPr lang="it-IT" sz="1800" b="1" dirty="0" err="1" smtClean="0"/>
              <a:t>GnRH</a:t>
            </a:r>
            <a:r>
              <a:rPr lang="it-IT" sz="1800" dirty="0" smtClean="0"/>
              <a:t>) prodotto dall’</a:t>
            </a:r>
            <a:r>
              <a:rPr lang="it-IT" sz="1800" b="1" dirty="0" smtClean="0"/>
              <a:t>ipotalamo</a:t>
            </a:r>
            <a:r>
              <a:rPr lang="it-IT" sz="1800" dirty="0" smtClean="0"/>
              <a:t>. </a:t>
            </a:r>
          </a:p>
          <a:p>
            <a:pPr algn="just"/>
            <a:r>
              <a:rPr lang="it-IT" sz="1800" b="1" dirty="0" smtClean="0">
                <a:solidFill>
                  <a:srgbClr val="FF0000"/>
                </a:solidFill>
              </a:rPr>
              <a:t>L’FSH</a:t>
            </a:r>
            <a:r>
              <a:rPr lang="it-IT" sz="1800" dirty="0" smtClean="0"/>
              <a:t>, attraverso gli effetti che sviluppa sulle </a:t>
            </a:r>
            <a:r>
              <a:rPr lang="it-IT" sz="1800" b="1" dirty="0" smtClean="0"/>
              <a:t>cellule di </a:t>
            </a:r>
            <a:r>
              <a:rPr lang="it-IT" sz="1800" b="1" dirty="0" err="1" smtClean="0"/>
              <a:t>Sertoli</a:t>
            </a:r>
            <a:r>
              <a:rPr lang="it-IT" sz="1800" dirty="0" smtClean="0"/>
              <a:t>, ha un ruolo fondamentale nella regolazione della produzione e della maturazione delle cellule che evolvono in spermatozoi. </a:t>
            </a:r>
          </a:p>
          <a:p>
            <a:pPr algn="just"/>
            <a:r>
              <a:rPr lang="it-IT" sz="1800" b="1" dirty="0" smtClean="0">
                <a:solidFill>
                  <a:srgbClr val="FF0000"/>
                </a:solidFill>
              </a:rPr>
              <a:t>Fra i mediatori coinvolti </a:t>
            </a:r>
            <a:r>
              <a:rPr lang="it-IT" sz="1800" dirty="0" smtClean="0"/>
              <a:t>in questo meccanismo di controllo sembra essere rilevante una molecola denominata </a:t>
            </a:r>
            <a:r>
              <a:rPr lang="it-IT" sz="1800" b="1" dirty="0" err="1" smtClean="0"/>
              <a:t>inibina</a:t>
            </a:r>
            <a:r>
              <a:rPr lang="it-IT" sz="1800" dirty="0" smtClean="0"/>
              <a:t>, prodotta dalle </a:t>
            </a:r>
            <a:r>
              <a:rPr lang="it-IT" sz="1800" b="1" dirty="0" smtClean="0"/>
              <a:t>cellule di </a:t>
            </a:r>
            <a:r>
              <a:rPr lang="it-IT" sz="1800" b="1" dirty="0" err="1" smtClean="0"/>
              <a:t>Sertoli</a:t>
            </a:r>
            <a:r>
              <a:rPr lang="it-IT" sz="1800" b="1" dirty="0" smtClean="0"/>
              <a:t> </a:t>
            </a:r>
            <a:r>
              <a:rPr lang="it-IT" sz="1800" dirty="0" smtClean="0"/>
              <a:t>in risposta allo stimolo dell’FSH. Tale mediatore determina anche un controllo a </a:t>
            </a:r>
            <a:r>
              <a:rPr lang="it-IT" sz="1800" b="1" dirty="0" smtClean="0"/>
              <a:t>feedback, </a:t>
            </a:r>
            <a:r>
              <a:rPr lang="it-IT" sz="1800" dirty="0" smtClean="0"/>
              <a:t>che riduce la produzione di FSH nell’ipofisi. </a:t>
            </a:r>
          </a:p>
          <a:p>
            <a:pPr algn="just"/>
            <a:r>
              <a:rPr lang="it-IT" sz="1800" b="1" dirty="0" smtClean="0">
                <a:solidFill>
                  <a:srgbClr val="FF0000"/>
                </a:solidFill>
              </a:rPr>
              <a:t>L’effetto principale dell’LH </a:t>
            </a:r>
            <a:r>
              <a:rPr lang="it-IT" sz="1800" dirty="0" smtClean="0"/>
              <a:t>è quello di stimolare le </a:t>
            </a:r>
            <a:r>
              <a:rPr lang="it-IT" sz="1800" b="1" dirty="0" smtClean="0"/>
              <a:t>cellule di </a:t>
            </a:r>
            <a:r>
              <a:rPr lang="it-IT" sz="1800" b="1" dirty="0" err="1" smtClean="0"/>
              <a:t>Leydig</a:t>
            </a:r>
            <a:r>
              <a:rPr lang="it-IT" sz="1800" dirty="0" smtClean="0"/>
              <a:t> a produrre </a:t>
            </a:r>
            <a:r>
              <a:rPr lang="it-IT" sz="1800" b="1" dirty="0" smtClean="0"/>
              <a:t>testosterone</a:t>
            </a:r>
            <a:r>
              <a:rPr lang="it-IT" sz="1800" dirty="0" smtClean="0"/>
              <a:t> e altri ormoni </a:t>
            </a:r>
            <a:r>
              <a:rPr lang="it-IT" sz="1800" b="1" dirty="0" smtClean="0"/>
              <a:t>androgeni</a:t>
            </a:r>
            <a:r>
              <a:rPr lang="it-IT" sz="1800" dirty="0" smtClean="0"/>
              <a:t>. Tali ormoni, a loro volta, contribuiscono al corretto funzionamento della spermatogenesi. Inoltre, il testosterone ha un effetto di controllo della produzione di LH, completando, quindi, un altro meccanismo di feedback che lega le funzioni di ipofisi e testicoli.</a:t>
            </a:r>
            <a:endParaRPr lang="it-IT" sz="1800" dirty="0"/>
          </a:p>
        </p:txBody>
      </p:sp>
      <p:sp>
        <p:nvSpPr>
          <p:cNvPr id="6" name="Segnaposto data 5"/>
          <p:cNvSpPr>
            <a:spLocks noGrp="1"/>
          </p:cNvSpPr>
          <p:nvPr>
            <p:ph type="dt" sz="half" idx="10"/>
          </p:nvPr>
        </p:nvSpPr>
        <p:spPr>
          <a:xfrm>
            <a:off x="4283968" y="6305550"/>
            <a:ext cx="1431032" cy="476250"/>
          </a:xfrm>
        </p:spPr>
        <p:txBody>
          <a:bodyPr/>
          <a:lstStyle/>
          <a:p>
            <a:fld id="{01577ACD-4A1A-4E44-B202-DAD6E403659D}" type="datetime1">
              <a:rPr lang="it-IT" smtClean="0"/>
              <a:pPr/>
              <a:t>02/01/2020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a:p>
        </p:txBody>
      </p:sp>
      <p:sp>
        <p:nvSpPr>
          <p:cNvPr id="8" name="CasellaDiTesto 7"/>
          <p:cNvSpPr txBox="1"/>
          <p:nvPr/>
        </p:nvSpPr>
        <p:spPr>
          <a:xfrm>
            <a:off x="1763688" y="764704"/>
            <a:ext cx="6552728" cy="461665"/>
          </a:xfrm>
          <a:prstGeom prst="rect">
            <a:avLst/>
          </a:prstGeom>
          <a:noFill/>
        </p:spPr>
        <p:txBody>
          <a:bodyPr wrap="square" rtlCol="0">
            <a:spAutoFit/>
          </a:bodyPr>
          <a:lstStyle/>
          <a:p>
            <a:pPr algn="ctr"/>
            <a:r>
              <a:rPr lang="it-IT" sz="2400" b="1" dirty="0" smtClean="0">
                <a:solidFill>
                  <a:srgbClr val="0070C0"/>
                </a:solidFill>
              </a:rPr>
              <a:t>Regolazione della spermatogenesi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p:cTn id="13" dur="500" fill="hold"/>
                                        <p:tgtEl>
                                          <p:spTgt spid="3">
                                            <p:bg/>
                                          </p:spTgt>
                                        </p:tgtEl>
                                        <p:attrNameLst>
                                          <p:attrName>ppt_w</p:attrName>
                                        </p:attrNameLst>
                                      </p:cBhvr>
                                      <p:tavLst>
                                        <p:tav tm="0">
                                          <p:val>
                                            <p:fltVal val="0"/>
                                          </p:val>
                                        </p:tav>
                                        <p:tav tm="100000">
                                          <p:val>
                                            <p:strVal val="#ppt_w"/>
                                          </p:val>
                                        </p:tav>
                                      </p:tavLst>
                                    </p:anim>
                                    <p:anim calcmode="lin" valueType="num">
                                      <p:cBhvr>
                                        <p:cTn id="14" dur="500" fill="hold"/>
                                        <p:tgtEl>
                                          <p:spTgt spid="3">
                                            <p:bg/>
                                          </p:spTgt>
                                        </p:tgtEl>
                                        <p:attrNameLst>
                                          <p:attrName>ppt_h</p:attrName>
                                        </p:attrNameLst>
                                      </p:cBhvr>
                                      <p:tavLst>
                                        <p:tav tm="0">
                                          <p:val>
                                            <p:fltVal val="0"/>
                                          </p:val>
                                        </p:tav>
                                        <p:tav tm="100000">
                                          <p:val>
                                            <p:strVal val="#ppt_h"/>
                                          </p:val>
                                        </p:tav>
                                      </p:tavLst>
                                    </p:anim>
                                    <p:animEffect transition="in" filter="fade">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p:cTn id="2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6" dur="5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 calcmode="lin" valueType="num">
                                      <p:cBhvr>
                                        <p:cTn id="4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5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260648"/>
            <a:ext cx="7776864" cy="576064"/>
          </a:xfrm>
        </p:spPr>
        <p:txBody>
          <a:bodyPr>
            <a:noAutofit/>
          </a:bodyPr>
          <a:lstStyle/>
          <a:p>
            <a:pPr algn="ctr"/>
            <a:r>
              <a:rPr lang="it-IT" sz="3200" b="1" dirty="0" smtClean="0">
                <a:solidFill>
                  <a:srgbClr val="FF0000"/>
                </a:solidFill>
              </a:rPr>
              <a:t>Organi e ormoni riproduttivi femminili</a:t>
            </a:r>
            <a:endParaRPr lang="it-IT" sz="3200" b="1" dirty="0">
              <a:solidFill>
                <a:srgbClr val="FF0000"/>
              </a:solidFill>
            </a:endParaRPr>
          </a:p>
        </p:txBody>
      </p:sp>
      <p:sp>
        <p:nvSpPr>
          <p:cNvPr id="3" name="Sottotitolo 2"/>
          <p:cNvSpPr>
            <a:spLocks noGrp="1"/>
          </p:cNvSpPr>
          <p:nvPr>
            <p:ph type="subTitle" idx="1"/>
          </p:nvPr>
        </p:nvSpPr>
        <p:spPr>
          <a:xfrm>
            <a:off x="1259632" y="1412776"/>
            <a:ext cx="7632848" cy="1440160"/>
          </a:xfrm>
          <a:solidFill>
            <a:srgbClr val="FFFF00"/>
          </a:solidFill>
          <a:ln w="25400">
            <a:solidFill>
              <a:schemeClr val="accent1"/>
            </a:solidFill>
          </a:ln>
        </p:spPr>
        <p:txBody>
          <a:bodyPr>
            <a:normAutofit fontScale="92500" lnSpcReduction="20000"/>
          </a:bodyPr>
          <a:lstStyle/>
          <a:p>
            <a:pPr algn="just"/>
            <a:r>
              <a:rPr lang="it-IT" sz="2000" b="1" dirty="0" smtClean="0">
                <a:solidFill>
                  <a:srgbClr val="FF0000"/>
                </a:solidFill>
              </a:rPr>
              <a:t>L'ipofisi</a:t>
            </a:r>
            <a:r>
              <a:rPr lang="it-IT" sz="2000" b="1" dirty="0" smtClean="0"/>
              <a:t> </a:t>
            </a:r>
            <a:r>
              <a:rPr lang="it-IT" sz="2000" dirty="0" smtClean="0"/>
              <a:t>è una ghiandola dalla forma e dalle dimensioni di un pisello, sospesa a un sottile "peduncolo" di fibre nervose e vasi sanguigni al di sotto dell'ipotalamo. Un solco centrale divide l'ipofisi in due segmenti, detti lobi, ciascuno dei quali ha una vascolarizzazione propria e secerne uno specifico gruppo di ormoni: </a:t>
            </a:r>
            <a:r>
              <a:rPr lang="it-IT" sz="2000" b="1" dirty="0" smtClean="0"/>
              <a:t>FSH</a:t>
            </a:r>
            <a:r>
              <a:rPr lang="it-IT" sz="2000" dirty="0" smtClean="0"/>
              <a:t> e </a:t>
            </a:r>
            <a:r>
              <a:rPr lang="it-IT" sz="2000" b="1" dirty="0" smtClean="0"/>
              <a:t>LH</a:t>
            </a:r>
            <a:r>
              <a:rPr lang="it-IT" sz="2000" dirty="0" smtClean="0"/>
              <a:t>, regolate dall’ormone </a:t>
            </a:r>
            <a:r>
              <a:rPr lang="it-IT" sz="2000" b="1" dirty="0" err="1" smtClean="0"/>
              <a:t>GnRH</a:t>
            </a:r>
            <a:r>
              <a:rPr lang="it-IT" sz="2000" b="1" dirty="0" smtClean="0"/>
              <a:t>,</a:t>
            </a:r>
            <a:r>
              <a:rPr lang="it-IT" sz="2000" dirty="0" smtClean="0"/>
              <a:t> prodotto dall’ipotalamo.</a:t>
            </a:r>
            <a:endParaRPr lang="it-IT" sz="20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a:p>
        </p:txBody>
      </p:sp>
      <p:sp>
        <p:nvSpPr>
          <p:cNvPr id="9" name="CasellaDiTesto 8"/>
          <p:cNvSpPr txBox="1"/>
          <p:nvPr/>
        </p:nvSpPr>
        <p:spPr>
          <a:xfrm>
            <a:off x="2267744" y="836712"/>
            <a:ext cx="5472608" cy="461665"/>
          </a:xfrm>
          <a:prstGeom prst="rect">
            <a:avLst/>
          </a:prstGeom>
          <a:noFill/>
        </p:spPr>
        <p:txBody>
          <a:bodyPr wrap="square" rtlCol="0">
            <a:spAutoFit/>
          </a:bodyPr>
          <a:lstStyle/>
          <a:p>
            <a:pPr algn="ctr"/>
            <a:r>
              <a:rPr lang="it-IT" sz="2400" b="1" dirty="0" smtClean="0">
                <a:solidFill>
                  <a:srgbClr val="0070C0"/>
                </a:solidFill>
              </a:rPr>
              <a:t>L’ipofisi</a:t>
            </a:r>
            <a:endParaRPr lang="it-IT" sz="2400" b="1" dirty="0">
              <a:solidFill>
                <a:srgbClr val="0070C0"/>
              </a:solidFill>
            </a:endParaRPr>
          </a:p>
        </p:txBody>
      </p:sp>
      <p:pic>
        <p:nvPicPr>
          <p:cNvPr id="2051" name="Picture 3" descr="C:\Users\Master\Desktop\Ultime foto\ipo2.jpg"/>
          <p:cNvPicPr>
            <a:picLocks noChangeAspect="1" noChangeArrowheads="1"/>
          </p:cNvPicPr>
          <p:nvPr/>
        </p:nvPicPr>
        <p:blipFill>
          <a:blip r:embed="rId2" cstate="print"/>
          <a:srcRect/>
          <a:stretch>
            <a:fillRect/>
          </a:stretch>
        </p:blipFill>
        <p:spPr bwMode="auto">
          <a:xfrm>
            <a:off x="2915816" y="3033177"/>
            <a:ext cx="4569557" cy="3420159"/>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051"/>
                                        </p:tgtEl>
                                        <p:attrNameLst>
                                          <p:attrName>style.visibility</p:attrName>
                                        </p:attrNameLst>
                                      </p:cBhvr>
                                      <p:to>
                                        <p:strVal val="visible"/>
                                      </p:to>
                                    </p:set>
                                    <p:animEffect transition="in" filter="wheel(4)">
                                      <p:cBhvr>
                                        <p:cTn id="13" dur="2000"/>
                                        <p:tgtEl>
                                          <p:spTgt spid="2051"/>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
                                            <p:bg/>
                                          </p:spTgt>
                                        </p:tgtEl>
                                        <p:attrNameLst>
                                          <p:attrName>style.visibility</p:attrName>
                                        </p:attrNameLst>
                                      </p:cBhvr>
                                      <p:to>
                                        <p:strVal val="visible"/>
                                      </p:to>
                                    </p:set>
                                    <p:anim calcmode="lin" valueType="num">
                                      <p:cBhvr>
                                        <p:cTn id="18" dur="500" fill="hold"/>
                                        <p:tgtEl>
                                          <p:spTgt spid="3">
                                            <p:bg/>
                                          </p:spTgt>
                                        </p:tgtEl>
                                        <p:attrNameLst>
                                          <p:attrName>ppt_w</p:attrName>
                                        </p:attrNameLst>
                                      </p:cBhvr>
                                      <p:tavLst>
                                        <p:tav tm="0">
                                          <p:val>
                                            <p:fltVal val="0"/>
                                          </p:val>
                                        </p:tav>
                                        <p:tav tm="100000">
                                          <p:val>
                                            <p:strVal val="#ppt_w"/>
                                          </p:val>
                                        </p:tav>
                                      </p:tavLst>
                                    </p:anim>
                                    <p:anim calcmode="lin" valueType="num">
                                      <p:cBhvr>
                                        <p:cTn id="19" dur="500" fill="hold"/>
                                        <p:tgtEl>
                                          <p:spTgt spid="3">
                                            <p:bg/>
                                          </p:spTgt>
                                        </p:tgtEl>
                                        <p:attrNameLst>
                                          <p:attrName>ppt_h</p:attrName>
                                        </p:attrNameLst>
                                      </p:cBhvr>
                                      <p:tavLst>
                                        <p:tav tm="0">
                                          <p:val>
                                            <p:fltVal val="0"/>
                                          </p:val>
                                        </p:tav>
                                        <p:tav tm="100000">
                                          <p:val>
                                            <p:strVal val="#ppt_h"/>
                                          </p:val>
                                        </p:tav>
                                      </p:tavLst>
                                    </p:anim>
                                    <p:animEffect transition="in" filter="fade">
                                      <p:cBhvr>
                                        <p:cTn id="20" dur="500"/>
                                        <p:tgtEl>
                                          <p:spTgt spid="3">
                                            <p:bg/>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736304"/>
          </a:xfrm>
          <a:solidFill>
            <a:srgbClr val="FFFF00"/>
          </a:solidFill>
          <a:ln w="25400">
            <a:solidFill>
              <a:schemeClr val="accent1"/>
            </a:solidFill>
          </a:ln>
        </p:spPr>
        <p:txBody>
          <a:bodyPr>
            <a:normAutofit lnSpcReduction="10000"/>
          </a:bodyPr>
          <a:lstStyle/>
          <a:p>
            <a:pPr algn="just"/>
            <a:r>
              <a:rPr lang="it-IT" sz="1800" b="1" dirty="0" smtClean="0">
                <a:solidFill>
                  <a:srgbClr val="FF0000"/>
                </a:solidFill>
              </a:rPr>
              <a:t>Lo scroto è una sacca </a:t>
            </a:r>
            <a:r>
              <a:rPr lang="it-IT" sz="1800" dirty="0" smtClean="0"/>
              <a:t>dai vari strati della </a:t>
            </a:r>
            <a:r>
              <a:rPr lang="it-IT" sz="1800" b="1" dirty="0" smtClean="0"/>
              <a:t>pelle</a:t>
            </a:r>
            <a:r>
              <a:rPr lang="it-IT" sz="1800" dirty="0" smtClean="0"/>
              <a:t> e localizzata fuori dalla parte bassa dell’addome. Nello scroto sono sospesi </a:t>
            </a:r>
            <a:r>
              <a:rPr lang="it-IT" sz="1800" b="1" dirty="0" smtClean="0"/>
              <a:t>i testicoli</a:t>
            </a:r>
            <a:r>
              <a:rPr lang="it-IT" sz="1800" dirty="0" smtClean="0"/>
              <a:t>, che si formano a partire dallo stesso tessuto da cui derivano le </a:t>
            </a:r>
            <a:r>
              <a:rPr lang="it-IT" sz="1800" b="1" dirty="0" smtClean="0"/>
              <a:t>ovaie</a:t>
            </a:r>
            <a:r>
              <a:rPr lang="it-IT" sz="1800" dirty="0" smtClean="0"/>
              <a:t> e si sviluppano nel </a:t>
            </a:r>
            <a:r>
              <a:rPr lang="it-IT" sz="1800" b="1" dirty="0" smtClean="0"/>
              <a:t>feto</a:t>
            </a:r>
            <a:r>
              <a:rPr lang="it-IT" sz="1800" dirty="0" smtClean="0"/>
              <a:t> all’interno dell’addome. </a:t>
            </a:r>
          </a:p>
          <a:p>
            <a:pPr algn="just"/>
            <a:r>
              <a:rPr lang="it-IT" sz="1800" b="1" dirty="0" smtClean="0">
                <a:solidFill>
                  <a:srgbClr val="FF0000"/>
                </a:solidFill>
              </a:rPr>
              <a:t>Circa due mesi prima della nascita</a:t>
            </a:r>
            <a:r>
              <a:rPr lang="it-IT" sz="1800" dirty="0" smtClean="0"/>
              <a:t>, i testicoli scendono dall’addome allo scroto, nel quale rimangono sospesi grazie a due strutture, chiamate </a:t>
            </a:r>
            <a:r>
              <a:rPr lang="it-IT" sz="1800" b="1" dirty="0" smtClean="0"/>
              <a:t>funicoli spermatici</a:t>
            </a:r>
            <a:r>
              <a:rPr lang="it-IT" sz="1800" dirty="0" smtClean="0"/>
              <a:t>. </a:t>
            </a:r>
          </a:p>
          <a:p>
            <a:pPr algn="just"/>
            <a:r>
              <a:rPr lang="it-IT" sz="1800" b="1" dirty="0" smtClean="0">
                <a:solidFill>
                  <a:srgbClr val="FF0000"/>
                </a:solidFill>
              </a:rPr>
              <a:t>Nei funicoli spermatici </a:t>
            </a:r>
            <a:r>
              <a:rPr lang="it-IT" sz="1800" dirty="0" smtClean="0"/>
              <a:t>passano nervi, </a:t>
            </a:r>
            <a:r>
              <a:rPr lang="it-IT" sz="1800" b="1" dirty="0" smtClean="0"/>
              <a:t>vasi sanguigni</a:t>
            </a:r>
            <a:r>
              <a:rPr lang="it-IT" sz="1800" dirty="0" smtClean="0"/>
              <a:t>, dei condotti denominati dotti deferenti e il </a:t>
            </a:r>
            <a:r>
              <a:rPr lang="it-IT" sz="1800" b="1" dirty="0" smtClean="0"/>
              <a:t>muscolo</a:t>
            </a:r>
            <a:r>
              <a:rPr lang="it-IT" sz="1800" dirty="0" smtClean="0"/>
              <a:t> </a:t>
            </a:r>
            <a:r>
              <a:rPr lang="it-IT" sz="1800" b="1" dirty="0" err="1" smtClean="0"/>
              <a:t>cremastere</a:t>
            </a:r>
            <a:r>
              <a:rPr lang="it-IT" sz="1800" dirty="0" smtClean="0"/>
              <a:t> che, contraendosi, solleva il </a:t>
            </a:r>
            <a:r>
              <a:rPr lang="it-IT" sz="1800" b="1" dirty="0" smtClean="0"/>
              <a:t>testicolo</a:t>
            </a:r>
            <a:r>
              <a:rPr lang="it-IT" sz="1800" dirty="0" smtClean="0"/>
              <a:t>.</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Testicoli e scroto</a:t>
            </a:r>
            <a:endParaRPr lang="it-IT" sz="2400" b="1" dirty="0">
              <a:solidFill>
                <a:srgbClr val="0070C0"/>
              </a:solidFill>
            </a:endParaRPr>
          </a:p>
        </p:txBody>
      </p:sp>
      <p:pic>
        <p:nvPicPr>
          <p:cNvPr id="3074" name="Picture 2" descr="C:\Users\Master\Desktop\Ultime foto\test2.jpg"/>
          <p:cNvPicPr>
            <a:picLocks noChangeAspect="1" noChangeArrowheads="1"/>
          </p:cNvPicPr>
          <p:nvPr/>
        </p:nvPicPr>
        <p:blipFill>
          <a:blip r:embed="rId2" cstate="print"/>
          <a:srcRect/>
          <a:stretch>
            <a:fillRect/>
          </a:stretch>
        </p:blipFill>
        <p:spPr bwMode="auto">
          <a:xfrm>
            <a:off x="3491880" y="4124308"/>
            <a:ext cx="3024336" cy="244366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Effect transition="in" filter="fade">
                                      <p:cBhvr>
                                        <p:cTn id="13" dur="100"/>
                                        <p:tgtEl>
                                          <p:spTgt spid="3074"/>
                                        </p:tgtEl>
                                      </p:cBhvr>
                                    </p:animEffect>
                                    <p:anim calcmode="lin" valueType="num">
                                      <p:cBhvr>
                                        <p:cTn id="14" dur="400" fill="hold"/>
                                        <p:tgtEl>
                                          <p:spTgt spid="3074"/>
                                        </p:tgtEl>
                                        <p:attrNameLst>
                                          <p:attrName>ppt_x</p:attrName>
                                        </p:attrNameLst>
                                      </p:cBhvr>
                                      <p:tavLst>
                                        <p:tav tm="0">
                                          <p:val>
                                            <p:strVal val="#ppt_x"/>
                                          </p:val>
                                        </p:tav>
                                        <p:tav tm="100000">
                                          <p:val>
                                            <p:strVal val="#ppt_x"/>
                                          </p:val>
                                        </p:tav>
                                      </p:tavLst>
                                    </p:anim>
                                    <p:anim calcmode="lin" valueType="num">
                                      <p:cBhvr>
                                        <p:cTn id="15" dur="400" fill="hold"/>
                                        <p:tgtEl>
                                          <p:spTgt spid="3074"/>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30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30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736304"/>
          </a:xfrm>
          <a:solidFill>
            <a:srgbClr val="FFFF00"/>
          </a:solidFill>
          <a:ln w="25400">
            <a:solidFill>
              <a:schemeClr val="accent1"/>
            </a:solidFill>
          </a:ln>
        </p:spPr>
        <p:txBody>
          <a:bodyPr>
            <a:normAutofit/>
          </a:bodyPr>
          <a:lstStyle/>
          <a:p>
            <a:pPr algn="just"/>
            <a:r>
              <a:rPr lang="it-IT" sz="1800" b="1" dirty="0" smtClean="0">
                <a:solidFill>
                  <a:srgbClr val="FF0000"/>
                </a:solidFill>
              </a:rPr>
              <a:t>Oltre alla secrezione di testosterone</a:t>
            </a:r>
            <a:r>
              <a:rPr lang="it-IT" sz="1800" dirty="0" smtClean="0"/>
              <a:t>, nei testicoli avviene la produzione degli spermatozoi e le altre componenti dello sperma. </a:t>
            </a:r>
          </a:p>
          <a:p>
            <a:pPr algn="just"/>
            <a:r>
              <a:rPr lang="it-IT" sz="1800" b="1" dirty="0" smtClean="0">
                <a:solidFill>
                  <a:srgbClr val="FF0000"/>
                </a:solidFill>
              </a:rPr>
              <a:t>Un fattore determinante </a:t>
            </a:r>
            <a:r>
              <a:rPr lang="it-IT" sz="1800" dirty="0" smtClean="0"/>
              <a:t>per lo svolgimento di tutte queste funzioni è il mantenimento di una temperatura all’interno dello scroto inferiore di 1°C a quella presente nell’addome. </a:t>
            </a:r>
          </a:p>
          <a:p>
            <a:pPr algn="just"/>
            <a:r>
              <a:rPr lang="it-IT" sz="1800" b="1" dirty="0" smtClean="0">
                <a:solidFill>
                  <a:srgbClr val="FF0000"/>
                </a:solidFill>
              </a:rPr>
              <a:t>Lo scroto ha il compito </a:t>
            </a:r>
            <a:r>
              <a:rPr lang="it-IT" sz="1800" dirty="0" smtClean="0"/>
              <a:t>di mantenere tale differenza di temperatura facendo in modo che i testicoli siano più aderenti all’addome, grazie alla contrazione del </a:t>
            </a:r>
            <a:r>
              <a:rPr lang="it-IT" sz="1800" b="1" dirty="0" smtClean="0"/>
              <a:t>muscolo </a:t>
            </a:r>
            <a:r>
              <a:rPr lang="it-IT" sz="1800" b="1" dirty="0" err="1" smtClean="0"/>
              <a:t>cremastere</a:t>
            </a:r>
            <a:r>
              <a:rPr lang="it-IT" sz="1800" dirty="0" smtClean="0"/>
              <a:t>, quando l’individuo si trova in un ambiente freddo e più lontani se la temperatura esterna è calda. </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13</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Funzione dei testicoli e dello scroto</a:t>
            </a:r>
            <a:endParaRPr lang="it-IT" sz="2400" b="1" dirty="0">
              <a:solidFill>
                <a:srgbClr val="0070C0"/>
              </a:solidFill>
            </a:endParaRPr>
          </a:p>
        </p:txBody>
      </p:sp>
      <p:pic>
        <p:nvPicPr>
          <p:cNvPr id="4098" name="Picture 2" descr="C:\Users\Master\Desktop\Ultime foto\tes.jpg"/>
          <p:cNvPicPr>
            <a:picLocks noChangeAspect="1" noChangeArrowheads="1"/>
          </p:cNvPicPr>
          <p:nvPr/>
        </p:nvPicPr>
        <p:blipFill>
          <a:blip r:embed="rId2" cstate="print"/>
          <a:srcRect/>
          <a:stretch>
            <a:fillRect/>
          </a:stretch>
        </p:blipFill>
        <p:spPr bwMode="auto">
          <a:xfrm>
            <a:off x="1825736" y="4149080"/>
            <a:ext cx="3466343" cy="2422574"/>
          </a:xfrm>
          <a:prstGeom prst="rect">
            <a:avLst/>
          </a:prstGeom>
          <a:noFill/>
        </p:spPr>
      </p:pic>
      <p:pic>
        <p:nvPicPr>
          <p:cNvPr id="1026" name="Picture 2" descr="C:\Users\Master\Desktop\Ultime foto\cre.jpg"/>
          <p:cNvPicPr>
            <a:picLocks noChangeAspect="1" noChangeArrowheads="1"/>
          </p:cNvPicPr>
          <p:nvPr/>
        </p:nvPicPr>
        <p:blipFill>
          <a:blip r:embed="rId3" cstate="print"/>
          <a:srcRect/>
          <a:stretch>
            <a:fillRect/>
          </a:stretch>
        </p:blipFill>
        <p:spPr bwMode="auto">
          <a:xfrm>
            <a:off x="5724128" y="4149080"/>
            <a:ext cx="2643220" cy="25202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100"/>
                                        <p:tgtEl>
                                          <p:spTgt spid="4098"/>
                                        </p:tgtEl>
                                      </p:cBhvr>
                                    </p:animEffect>
                                    <p:anim calcmode="lin" valueType="num">
                                      <p:cBhvr>
                                        <p:cTn id="14" dur="400" fill="hold"/>
                                        <p:tgtEl>
                                          <p:spTgt spid="4098"/>
                                        </p:tgtEl>
                                        <p:attrNameLst>
                                          <p:attrName>ppt_x</p:attrName>
                                        </p:attrNameLst>
                                      </p:cBhvr>
                                      <p:tavLst>
                                        <p:tav tm="0">
                                          <p:val>
                                            <p:strVal val="#ppt_x"/>
                                          </p:val>
                                        </p:tav>
                                        <p:tav tm="100000">
                                          <p:val>
                                            <p:strVal val="#ppt_x"/>
                                          </p:val>
                                        </p:tav>
                                      </p:tavLst>
                                    </p:anim>
                                    <p:anim calcmode="lin" valueType="num">
                                      <p:cBhvr>
                                        <p:cTn id="15" dur="400" fill="hold"/>
                                        <p:tgtEl>
                                          <p:spTgt spid="4098"/>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40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40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3" presetClass="entr" presetSubtype="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fade">
                                      <p:cBhvr>
                                        <p:cTn id="22" dur="100"/>
                                        <p:tgtEl>
                                          <p:spTgt spid="1026"/>
                                        </p:tgtEl>
                                      </p:cBhvr>
                                    </p:animEffect>
                                    <p:anim calcmode="lin" valueType="num">
                                      <p:cBhvr>
                                        <p:cTn id="23" dur="400" fill="hold"/>
                                        <p:tgtEl>
                                          <p:spTgt spid="1026"/>
                                        </p:tgtEl>
                                        <p:attrNameLst>
                                          <p:attrName>ppt_x</p:attrName>
                                        </p:attrNameLst>
                                      </p:cBhvr>
                                      <p:tavLst>
                                        <p:tav tm="0">
                                          <p:val>
                                            <p:strVal val="#ppt_x"/>
                                          </p:val>
                                        </p:tav>
                                        <p:tav tm="100000">
                                          <p:val>
                                            <p:strVal val="#ppt_x"/>
                                          </p:val>
                                        </p:tav>
                                      </p:tavLst>
                                    </p:anim>
                                    <p:anim calcmode="lin" valueType="num">
                                      <p:cBhvr>
                                        <p:cTn id="24" dur="400" fill="hold"/>
                                        <p:tgtEl>
                                          <p:spTgt spid="1026"/>
                                        </p:tgtEl>
                                        <p:attrNameLst>
                                          <p:attrName>ppt_y</p:attrName>
                                        </p:attrNameLst>
                                      </p:cBhvr>
                                      <p:tavLst>
                                        <p:tav tm="0">
                                          <p:val>
                                            <p:strVal val="#ppt_y+0.31"/>
                                          </p:val>
                                        </p:tav>
                                        <p:tav tm="100000">
                                          <p:val>
                                            <p:strVal val="#ppt_y+0.31"/>
                                          </p:val>
                                        </p:tav>
                                      </p:tavLst>
                                    </p:anim>
                                    <p:anim calcmode="lin" valueType="num">
                                      <p:cBhvr>
                                        <p:cTn id="25" dur="600" decel="50000" fill="hold">
                                          <p:stCondLst>
                                            <p:cond delay="400"/>
                                          </p:stCondLst>
                                        </p:cTn>
                                        <p:tgtEl>
                                          <p:spTgt spid="10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600" decel="50000" fill="hold">
                                          <p:stCondLst>
                                            <p:cond delay="400"/>
                                          </p:stCondLst>
                                        </p:cTn>
                                        <p:tgtEl>
                                          <p:spTgt spid="10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p:cTn id="3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 calcmode="lin" valueType="num">
                                      <p:cBhvr>
                                        <p:cTn id="3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p:cTn id="4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4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736304"/>
          </a:xfrm>
          <a:solidFill>
            <a:srgbClr val="FFFF00"/>
          </a:solidFill>
          <a:ln w="25400">
            <a:solidFill>
              <a:schemeClr val="accent1"/>
            </a:solidFill>
          </a:ln>
        </p:spPr>
        <p:txBody>
          <a:bodyPr>
            <a:normAutofit lnSpcReduction="10000"/>
          </a:bodyPr>
          <a:lstStyle/>
          <a:p>
            <a:pPr algn="just"/>
            <a:r>
              <a:rPr lang="it-IT" sz="1800" b="1" dirty="0" smtClean="0">
                <a:solidFill>
                  <a:srgbClr val="FF0000"/>
                </a:solidFill>
              </a:rPr>
              <a:t>All’interno di ciascun testicolo </a:t>
            </a:r>
            <a:r>
              <a:rPr lang="it-IT" sz="1800" dirty="0" smtClean="0"/>
              <a:t>si trovano dei condotti microscopici, denominati </a:t>
            </a:r>
            <a:r>
              <a:rPr lang="it-IT" sz="1800" b="1" dirty="0" smtClean="0"/>
              <a:t>tubuli seminiferi</a:t>
            </a:r>
            <a:r>
              <a:rPr lang="it-IT" sz="1800" dirty="0" smtClean="0"/>
              <a:t>, avvolti strettamente gli uni agli altri. </a:t>
            </a:r>
          </a:p>
          <a:p>
            <a:pPr algn="just"/>
            <a:r>
              <a:rPr lang="it-IT" sz="1800" b="1" dirty="0" smtClean="0">
                <a:solidFill>
                  <a:srgbClr val="FF0000"/>
                </a:solidFill>
              </a:rPr>
              <a:t>Nei tubuli seminiferi </a:t>
            </a:r>
            <a:r>
              <a:rPr lang="it-IT" sz="1800" dirty="0" smtClean="0"/>
              <a:t>è presente un tessuto complesso, definito </a:t>
            </a:r>
            <a:r>
              <a:rPr lang="it-IT" sz="1800" b="1" dirty="0" smtClean="0"/>
              <a:t>epitelio germinativo</a:t>
            </a:r>
            <a:r>
              <a:rPr lang="it-IT" sz="1800" dirty="0" smtClean="0"/>
              <a:t>. Esso è costituito dalle </a:t>
            </a:r>
            <a:r>
              <a:rPr lang="it-IT" sz="1800" b="1" dirty="0" smtClean="0"/>
              <a:t>cellule di </a:t>
            </a:r>
            <a:r>
              <a:rPr lang="it-IT" sz="1800" b="1" dirty="0" err="1" smtClean="0"/>
              <a:t>Sertoli</a:t>
            </a:r>
            <a:r>
              <a:rPr lang="it-IT" sz="1800" dirty="0" smtClean="0"/>
              <a:t>, che sostengono e alimentano gli spermatozoi nelle varie fasi di maturazione, e dalle </a:t>
            </a:r>
            <a:r>
              <a:rPr lang="it-IT" sz="1800" b="1" dirty="0" smtClean="0"/>
              <a:t>cellule germinali</a:t>
            </a:r>
            <a:r>
              <a:rPr lang="it-IT" sz="1800" dirty="0" smtClean="0"/>
              <a:t>. </a:t>
            </a:r>
          </a:p>
          <a:p>
            <a:pPr algn="just"/>
            <a:r>
              <a:rPr lang="it-IT" sz="1800" b="1" dirty="0" smtClean="0">
                <a:solidFill>
                  <a:srgbClr val="FF0000"/>
                </a:solidFill>
              </a:rPr>
              <a:t>Queste sono cellule </a:t>
            </a:r>
            <a:r>
              <a:rPr lang="it-IT" sz="1800" dirty="0" smtClean="0"/>
              <a:t>che progressivamente evolvono fino allo stadio di spermatozoo. Quest’ultimo è liberato nei tubuli seminiferi e progredisce verso le strutture più a valle dell’apparato riproduttivo maschile. Nei testicoli si trovano anche le </a:t>
            </a:r>
            <a:r>
              <a:rPr lang="it-IT" sz="1800" b="1" dirty="0" smtClean="0"/>
              <a:t>cellule di </a:t>
            </a:r>
            <a:r>
              <a:rPr lang="it-IT" sz="1800" b="1" dirty="0" err="1" smtClean="0"/>
              <a:t>Leydig</a:t>
            </a:r>
            <a:r>
              <a:rPr lang="it-IT" sz="1800" dirty="0" smtClean="0"/>
              <a:t> che secernono testosterone.</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14</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Funzione dei testicoli</a:t>
            </a:r>
            <a:endParaRPr lang="it-IT" sz="2400" b="1" dirty="0">
              <a:solidFill>
                <a:srgbClr val="0070C0"/>
              </a:solidFill>
            </a:endParaRPr>
          </a:p>
        </p:txBody>
      </p:sp>
      <p:pic>
        <p:nvPicPr>
          <p:cNvPr id="5123" name="Picture 3" descr="C:\Users\Master\Desktop\Ultime foto\test4.jpg"/>
          <p:cNvPicPr>
            <a:picLocks noChangeAspect="1" noChangeArrowheads="1"/>
          </p:cNvPicPr>
          <p:nvPr/>
        </p:nvPicPr>
        <p:blipFill>
          <a:blip r:embed="rId2" cstate="print"/>
          <a:srcRect/>
          <a:stretch>
            <a:fillRect/>
          </a:stretch>
        </p:blipFill>
        <p:spPr bwMode="auto">
          <a:xfrm>
            <a:off x="1835696" y="4149080"/>
            <a:ext cx="2736304" cy="2437380"/>
          </a:xfrm>
          <a:prstGeom prst="rect">
            <a:avLst/>
          </a:prstGeom>
          <a:noFill/>
        </p:spPr>
      </p:pic>
      <p:pic>
        <p:nvPicPr>
          <p:cNvPr id="2050" name="Picture 2" descr="C:\Users\Master\Desktop\srt.jpg"/>
          <p:cNvPicPr>
            <a:picLocks noChangeAspect="1" noChangeArrowheads="1"/>
          </p:cNvPicPr>
          <p:nvPr/>
        </p:nvPicPr>
        <p:blipFill>
          <a:blip r:embed="rId3" cstate="print"/>
          <a:srcRect/>
          <a:stretch>
            <a:fillRect/>
          </a:stretch>
        </p:blipFill>
        <p:spPr bwMode="auto">
          <a:xfrm>
            <a:off x="5678694" y="4149080"/>
            <a:ext cx="2781738" cy="237626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5123"/>
                                        </p:tgtEl>
                                        <p:attrNameLst>
                                          <p:attrName>style.visibility</p:attrName>
                                        </p:attrNameLst>
                                      </p:cBhvr>
                                      <p:to>
                                        <p:strVal val="visible"/>
                                      </p:to>
                                    </p:set>
                                    <p:animEffect transition="in" filter="fade">
                                      <p:cBhvr>
                                        <p:cTn id="13" dur="100"/>
                                        <p:tgtEl>
                                          <p:spTgt spid="5123"/>
                                        </p:tgtEl>
                                      </p:cBhvr>
                                    </p:animEffect>
                                    <p:anim calcmode="lin" valueType="num">
                                      <p:cBhvr>
                                        <p:cTn id="14" dur="400" fill="hold"/>
                                        <p:tgtEl>
                                          <p:spTgt spid="5123"/>
                                        </p:tgtEl>
                                        <p:attrNameLst>
                                          <p:attrName>ppt_x</p:attrName>
                                        </p:attrNameLst>
                                      </p:cBhvr>
                                      <p:tavLst>
                                        <p:tav tm="0">
                                          <p:val>
                                            <p:strVal val="#ppt_x"/>
                                          </p:val>
                                        </p:tav>
                                        <p:tav tm="100000">
                                          <p:val>
                                            <p:strVal val="#ppt_x"/>
                                          </p:val>
                                        </p:tav>
                                      </p:tavLst>
                                    </p:anim>
                                    <p:anim calcmode="lin" valueType="num">
                                      <p:cBhvr>
                                        <p:cTn id="15" dur="400" fill="hold"/>
                                        <p:tgtEl>
                                          <p:spTgt spid="5123"/>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512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512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3" presetClass="entr" presetSubtype="0"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fade">
                                      <p:cBhvr>
                                        <p:cTn id="22" dur="100"/>
                                        <p:tgtEl>
                                          <p:spTgt spid="2050"/>
                                        </p:tgtEl>
                                      </p:cBhvr>
                                    </p:animEffect>
                                    <p:anim calcmode="lin" valueType="num">
                                      <p:cBhvr>
                                        <p:cTn id="23" dur="400" fill="hold"/>
                                        <p:tgtEl>
                                          <p:spTgt spid="2050"/>
                                        </p:tgtEl>
                                        <p:attrNameLst>
                                          <p:attrName>ppt_x</p:attrName>
                                        </p:attrNameLst>
                                      </p:cBhvr>
                                      <p:tavLst>
                                        <p:tav tm="0">
                                          <p:val>
                                            <p:strVal val="#ppt_x"/>
                                          </p:val>
                                        </p:tav>
                                        <p:tav tm="100000">
                                          <p:val>
                                            <p:strVal val="#ppt_x"/>
                                          </p:val>
                                        </p:tav>
                                      </p:tavLst>
                                    </p:anim>
                                    <p:anim calcmode="lin" valueType="num">
                                      <p:cBhvr>
                                        <p:cTn id="24" dur="400" fill="hold"/>
                                        <p:tgtEl>
                                          <p:spTgt spid="2050"/>
                                        </p:tgtEl>
                                        <p:attrNameLst>
                                          <p:attrName>ppt_y</p:attrName>
                                        </p:attrNameLst>
                                      </p:cBhvr>
                                      <p:tavLst>
                                        <p:tav tm="0">
                                          <p:val>
                                            <p:strVal val="#ppt_y+0.31"/>
                                          </p:val>
                                        </p:tav>
                                        <p:tav tm="100000">
                                          <p:val>
                                            <p:strVal val="#ppt_y+0.31"/>
                                          </p:val>
                                        </p:tav>
                                      </p:tavLst>
                                    </p:anim>
                                    <p:anim calcmode="lin" valueType="num">
                                      <p:cBhvr>
                                        <p:cTn id="25" dur="600" decel="50000" fill="hold">
                                          <p:stCondLst>
                                            <p:cond delay="400"/>
                                          </p:stCondLst>
                                        </p:cTn>
                                        <p:tgtEl>
                                          <p:spTgt spid="20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600" decel="50000" fill="hold">
                                          <p:stCondLst>
                                            <p:cond delay="400"/>
                                          </p:stCondLst>
                                        </p:cTn>
                                        <p:tgtEl>
                                          <p:spTgt spid="20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p:cTn id="3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 calcmode="lin" valueType="num">
                                      <p:cBhvr>
                                        <p:cTn id="3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p:cTn id="4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4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088232"/>
          </a:xfrm>
          <a:solidFill>
            <a:srgbClr val="FFFF00"/>
          </a:solidFill>
          <a:ln w="25400">
            <a:solidFill>
              <a:schemeClr val="accent1"/>
            </a:solidFill>
          </a:ln>
        </p:spPr>
        <p:txBody>
          <a:bodyPr>
            <a:normAutofit fontScale="92500" lnSpcReduction="20000"/>
          </a:bodyPr>
          <a:lstStyle/>
          <a:p>
            <a:pPr algn="just"/>
            <a:r>
              <a:rPr lang="it-IT" sz="2000" b="1" dirty="0" smtClean="0">
                <a:solidFill>
                  <a:srgbClr val="FF0000"/>
                </a:solidFill>
              </a:rPr>
              <a:t>L’epididimo</a:t>
            </a:r>
            <a:r>
              <a:rPr lang="it-IT" sz="2000" dirty="0" smtClean="0"/>
              <a:t> è costituito da un gomitolo formato da un condotto posizionato al di sopra del testicolo. </a:t>
            </a:r>
          </a:p>
          <a:p>
            <a:pPr algn="just"/>
            <a:r>
              <a:rPr lang="it-IT" sz="2000" b="1" dirty="0" smtClean="0">
                <a:solidFill>
                  <a:srgbClr val="FF0000"/>
                </a:solidFill>
              </a:rPr>
              <a:t>Nell’epididimo</a:t>
            </a:r>
            <a:r>
              <a:rPr lang="it-IT" sz="2000" dirty="0" smtClean="0"/>
              <a:t> sono immagazzinati gli spermatozoi. Questi ultimi, dopo essere stati prodotti nei testicoli, restano nell’epididimo per circa due settimane necessarie per la loro completa maturazione. </a:t>
            </a:r>
          </a:p>
          <a:p>
            <a:pPr algn="just"/>
            <a:r>
              <a:rPr lang="it-IT" sz="2000" b="1" dirty="0" smtClean="0">
                <a:solidFill>
                  <a:srgbClr val="FF0000"/>
                </a:solidFill>
              </a:rPr>
              <a:t>Conclusa questa fase </a:t>
            </a:r>
            <a:r>
              <a:rPr lang="it-IT" sz="2000" dirty="0" smtClean="0"/>
              <a:t>essi sono in grado di muoversi e quindi di raggiungere gli ovociti una volta liberati nell’apparato riproduttivo femminile.</a:t>
            </a:r>
            <a:endParaRPr lang="it-IT" sz="20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15</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L’Epididimo</a:t>
            </a:r>
            <a:endParaRPr lang="it-IT" sz="2400" dirty="0" smtClean="0">
              <a:solidFill>
                <a:srgbClr val="0070C0"/>
              </a:solidFill>
            </a:endParaRPr>
          </a:p>
        </p:txBody>
      </p:sp>
      <p:pic>
        <p:nvPicPr>
          <p:cNvPr id="9" name="Picture 2" descr="C:\Users\Master\Desktop\Ultime foto\app9.jpg"/>
          <p:cNvPicPr>
            <a:picLocks noChangeAspect="1" noChangeArrowheads="1"/>
          </p:cNvPicPr>
          <p:nvPr/>
        </p:nvPicPr>
        <p:blipFill>
          <a:blip r:embed="rId2" cstate="print"/>
          <a:srcRect/>
          <a:stretch>
            <a:fillRect/>
          </a:stretch>
        </p:blipFill>
        <p:spPr bwMode="auto">
          <a:xfrm>
            <a:off x="3347863" y="3501008"/>
            <a:ext cx="3171969" cy="30202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
                                        <p:tgtEl>
                                          <p:spTgt spid="9"/>
                                        </p:tgtEl>
                                      </p:cBhvr>
                                    </p:animEffect>
                                    <p:anim calcmode="lin" valueType="num">
                                      <p:cBhvr>
                                        <p:cTn id="14" dur="400" fill="hold"/>
                                        <p:tgtEl>
                                          <p:spTgt spid="9"/>
                                        </p:tgtEl>
                                        <p:attrNameLst>
                                          <p:attrName>ppt_x</p:attrName>
                                        </p:attrNameLst>
                                      </p:cBhvr>
                                      <p:tavLst>
                                        <p:tav tm="0">
                                          <p:val>
                                            <p:strVal val="#ppt_x"/>
                                          </p:val>
                                        </p:tav>
                                        <p:tav tm="100000">
                                          <p:val>
                                            <p:strVal val="#ppt_x"/>
                                          </p:val>
                                        </p:tav>
                                      </p:tavLst>
                                    </p:anim>
                                    <p:anim calcmode="lin" valueType="num">
                                      <p:cBhvr>
                                        <p:cTn id="15" dur="400" fill="hold"/>
                                        <p:tgtEl>
                                          <p:spTgt spid="9"/>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376264"/>
          </a:xfrm>
          <a:solidFill>
            <a:srgbClr val="FFFF00"/>
          </a:solidFill>
          <a:ln w="25400">
            <a:solidFill>
              <a:schemeClr val="accent1"/>
            </a:solidFill>
          </a:ln>
        </p:spPr>
        <p:txBody>
          <a:bodyPr>
            <a:noAutofit/>
          </a:bodyPr>
          <a:lstStyle/>
          <a:p>
            <a:pPr algn="just"/>
            <a:r>
              <a:rPr lang="it-IT" sz="1800" b="1" dirty="0" smtClean="0">
                <a:solidFill>
                  <a:srgbClr val="FF0000"/>
                </a:solidFill>
              </a:rPr>
              <a:t>In corrispondenza </a:t>
            </a:r>
            <a:r>
              <a:rPr lang="it-IT" sz="1800" dirty="0" smtClean="0"/>
              <a:t>della parte terminale, o coda, dell’epididimo inizia il </a:t>
            </a:r>
            <a:r>
              <a:rPr lang="it-IT" sz="1800" b="1" dirty="0" smtClean="0"/>
              <a:t>dotto deferente</a:t>
            </a:r>
            <a:r>
              <a:rPr lang="it-IT" sz="1800" dirty="0" smtClean="0"/>
              <a:t> che è, come dice il nome, un condotto attraverso il quale lo sperma esce dall’epididimo e si connette a una struttura, chiamata vescichetta seminale. </a:t>
            </a:r>
          </a:p>
          <a:p>
            <a:pPr algn="just"/>
            <a:r>
              <a:rPr lang="it-IT" sz="1800" b="1" dirty="0" smtClean="0">
                <a:solidFill>
                  <a:srgbClr val="FF0000"/>
                </a:solidFill>
              </a:rPr>
              <a:t>A valle della vescichetta seminale </a:t>
            </a:r>
            <a:r>
              <a:rPr lang="it-IT" sz="1800" dirty="0" smtClean="0"/>
              <a:t>si trova il dotto eiaculatore. Nel dotto deferente gli spermatozoi sono immagazzinati fino al momento in cui sono espulsi con l’</a:t>
            </a:r>
            <a:r>
              <a:rPr lang="it-IT" sz="1800" b="1" dirty="0" smtClean="0"/>
              <a:t>eiaculazione</a:t>
            </a:r>
            <a:r>
              <a:rPr lang="it-IT" sz="1800" dirty="0" smtClean="0"/>
              <a:t>. </a:t>
            </a:r>
          </a:p>
          <a:p>
            <a:pPr algn="just"/>
            <a:r>
              <a:rPr lang="it-IT" sz="1800" b="1" dirty="0" smtClean="0">
                <a:solidFill>
                  <a:srgbClr val="FF0000"/>
                </a:solidFill>
              </a:rPr>
              <a:t>Dall’inizio della formazione</a:t>
            </a:r>
            <a:r>
              <a:rPr lang="it-IT" sz="1800" dirty="0" smtClean="0"/>
              <a:t> degli spermatozoi al completamento della loro maturazione trascorrono, in condizioni normali, 74 giorni.</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16</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Il dotto deferente</a:t>
            </a:r>
            <a:endParaRPr lang="it-IT" sz="2400" dirty="0" smtClean="0">
              <a:solidFill>
                <a:srgbClr val="0070C0"/>
              </a:solidFill>
            </a:endParaRPr>
          </a:p>
        </p:txBody>
      </p:sp>
      <p:pic>
        <p:nvPicPr>
          <p:cNvPr id="6146" name="Picture 2" descr="C:\Users\Master\Desktop\Ultime foto\test5.jpg"/>
          <p:cNvPicPr>
            <a:picLocks noChangeAspect="1" noChangeArrowheads="1"/>
          </p:cNvPicPr>
          <p:nvPr/>
        </p:nvPicPr>
        <p:blipFill>
          <a:blip r:embed="rId2" cstate="print"/>
          <a:srcRect/>
          <a:stretch>
            <a:fillRect/>
          </a:stretch>
        </p:blipFill>
        <p:spPr bwMode="auto">
          <a:xfrm>
            <a:off x="3779912" y="3789040"/>
            <a:ext cx="2376264" cy="26915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Effect transition="in" filter="fade">
                                      <p:cBhvr>
                                        <p:cTn id="13" dur="100"/>
                                        <p:tgtEl>
                                          <p:spTgt spid="6146"/>
                                        </p:tgtEl>
                                      </p:cBhvr>
                                    </p:animEffect>
                                    <p:anim calcmode="lin" valueType="num">
                                      <p:cBhvr>
                                        <p:cTn id="14" dur="400" fill="hold"/>
                                        <p:tgtEl>
                                          <p:spTgt spid="6146"/>
                                        </p:tgtEl>
                                        <p:attrNameLst>
                                          <p:attrName>ppt_x</p:attrName>
                                        </p:attrNameLst>
                                      </p:cBhvr>
                                      <p:tavLst>
                                        <p:tav tm="0">
                                          <p:val>
                                            <p:strVal val="#ppt_x"/>
                                          </p:val>
                                        </p:tav>
                                        <p:tav tm="100000">
                                          <p:val>
                                            <p:strVal val="#ppt_x"/>
                                          </p:val>
                                        </p:tav>
                                      </p:tavLst>
                                    </p:anim>
                                    <p:anim calcmode="lin" valueType="num">
                                      <p:cBhvr>
                                        <p:cTn id="15" dur="400" fill="hold"/>
                                        <p:tgtEl>
                                          <p:spTgt spid="6146"/>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614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614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664296"/>
          </a:xfrm>
          <a:solidFill>
            <a:srgbClr val="FFFF00"/>
          </a:solidFill>
          <a:ln w="25400">
            <a:solidFill>
              <a:schemeClr val="accent1"/>
            </a:solidFill>
          </a:ln>
        </p:spPr>
        <p:txBody>
          <a:bodyPr>
            <a:noAutofit/>
          </a:bodyPr>
          <a:lstStyle/>
          <a:p>
            <a:pPr algn="just"/>
            <a:r>
              <a:rPr lang="it-IT" sz="1800" b="1" dirty="0" smtClean="0">
                <a:solidFill>
                  <a:srgbClr val="FF0000"/>
                </a:solidFill>
              </a:rPr>
              <a:t>Nella parte bassa dell’addome</a:t>
            </a:r>
            <a:r>
              <a:rPr lang="it-IT" sz="1800" dirty="0" smtClean="0"/>
              <a:t>, chiamata </a:t>
            </a:r>
            <a:r>
              <a:rPr lang="it-IT" sz="1800" b="1" dirty="0" smtClean="0"/>
              <a:t>pelvi</a:t>
            </a:r>
            <a:r>
              <a:rPr lang="it-IT" sz="1800" dirty="0" smtClean="0"/>
              <a:t>, ci sono due tasche localizzate dietro la </a:t>
            </a:r>
            <a:r>
              <a:rPr lang="it-IT" sz="1800" b="1" dirty="0" smtClean="0"/>
              <a:t>vescica</a:t>
            </a:r>
            <a:r>
              <a:rPr lang="it-IT" sz="1800" dirty="0" smtClean="0"/>
              <a:t>. In queste strutture si produce un materiale vischioso che entra nella composizione dello sperma. </a:t>
            </a:r>
          </a:p>
          <a:p>
            <a:pPr algn="just"/>
            <a:r>
              <a:rPr lang="it-IT" sz="1800" b="1" dirty="0" smtClean="0">
                <a:solidFill>
                  <a:srgbClr val="FF0000"/>
                </a:solidFill>
              </a:rPr>
              <a:t>Esso contiene </a:t>
            </a:r>
            <a:r>
              <a:rPr lang="it-IT" sz="1800" dirty="0" smtClean="0"/>
              <a:t>componenti prodotte da varie strutture dell’apparato riproduttivo maschile, dalle </a:t>
            </a:r>
            <a:r>
              <a:rPr lang="it-IT" sz="1800" b="1" dirty="0" smtClean="0"/>
              <a:t>vescichette seminali</a:t>
            </a:r>
            <a:r>
              <a:rPr lang="it-IT" sz="1800" dirty="0" smtClean="0"/>
              <a:t> stesse, fino alle ghiandole posizionate vicino alla </a:t>
            </a:r>
            <a:r>
              <a:rPr lang="it-IT" sz="1800" b="1" dirty="0" smtClean="0"/>
              <a:t>prostata</a:t>
            </a:r>
            <a:r>
              <a:rPr lang="it-IT" sz="1800" dirty="0" smtClean="0"/>
              <a:t> chiamate ghiandole bulbo uretrali. </a:t>
            </a:r>
          </a:p>
          <a:p>
            <a:pPr algn="just"/>
            <a:r>
              <a:rPr lang="it-IT" sz="1800" b="1" dirty="0" smtClean="0">
                <a:solidFill>
                  <a:srgbClr val="FF0000"/>
                </a:solidFill>
              </a:rPr>
              <a:t>Le vescichette seminali </a:t>
            </a:r>
            <a:r>
              <a:rPr lang="it-IT" sz="1800" dirty="0" smtClean="0"/>
              <a:t>producono circa un terzo del volume totale dello sperma. Il liquido nel quale sono immersi gli spermatozoi contiene sostanze che li nutrono e forniscono ad essi l’energia necessaria per il loro movimento.</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17</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Vescichette seminali</a:t>
            </a:r>
            <a:endParaRPr lang="it-IT" sz="2400" dirty="0" smtClean="0">
              <a:solidFill>
                <a:srgbClr val="0070C0"/>
              </a:solidFill>
            </a:endParaRPr>
          </a:p>
        </p:txBody>
      </p:sp>
      <p:pic>
        <p:nvPicPr>
          <p:cNvPr id="7170" name="Picture 2" descr="C:\Users\Master\Desktop\Ultime foto\ves.jpg"/>
          <p:cNvPicPr>
            <a:picLocks noChangeAspect="1" noChangeArrowheads="1"/>
          </p:cNvPicPr>
          <p:nvPr/>
        </p:nvPicPr>
        <p:blipFill>
          <a:blip r:embed="rId2" cstate="print"/>
          <a:srcRect/>
          <a:stretch>
            <a:fillRect/>
          </a:stretch>
        </p:blipFill>
        <p:spPr bwMode="auto">
          <a:xfrm>
            <a:off x="3347864" y="4077072"/>
            <a:ext cx="3043057" cy="24151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7170"/>
                                        </p:tgtEl>
                                        <p:attrNameLst>
                                          <p:attrName>style.visibility</p:attrName>
                                        </p:attrNameLst>
                                      </p:cBhvr>
                                      <p:to>
                                        <p:strVal val="visible"/>
                                      </p:to>
                                    </p:set>
                                    <p:animEffect transition="in" filter="fade">
                                      <p:cBhvr>
                                        <p:cTn id="13" dur="100"/>
                                        <p:tgtEl>
                                          <p:spTgt spid="7170"/>
                                        </p:tgtEl>
                                      </p:cBhvr>
                                    </p:animEffect>
                                    <p:anim calcmode="lin" valueType="num">
                                      <p:cBhvr>
                                        <p:cTn id="14" dur="400" fill="hold"/>
                                        <p:tgtEl>
                                          <p:spTgt spid="7170"/>
                                        </p:tgtEl>
                                        <p:attrNameLst>
                                          <p:attrName>ppt_x</p:attrName>
                                        </p:attrNameLst>
                                      </p:cBhvr>
                                      <p:tavLst>
                                        <p:tav tm="0">
                                          <p:val>
                                            <p:strVal val="#ppt_x"/>
                                          </p:val>
                                        </p:tav>
                                        <p:tav tm="100000">
                                          <p:val>
                                            <p:strVal val="#ppt_x"/>
                                          </p:val>
                                        </p:tav>
                                      </p:tavLst>
                                    </p:anim>
                                    <p:anim calcmode="lin" valueType="num">
                                      <p:cBhvr>
                                        <p:cTn id="15" dur="400" fill="hold"/>
                                        <p:tgtEl>
                                          <p:spTgt spid="7170"/>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717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717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736304"/>
          </a:xfrm>
          <a:solidFill>
            <a:srgbClr val="FFFF00"/>
          </a:solidFill>
          <a:ln w="25400">
            <a:solidFill>
              <a:schemeClr val="accent1"/>
            </a:solidFill>
          </a:ln>
        </p:spPr>
        <p:txBody>
          <a:bodyPr>
            <a:noAutofit/>
          </a:bodyPr>
          <a:lstStyle/>
          <a:p>
            <a:pPr algn="just"/>
            <a:r>
              <a:rPr lang="it-IT" sz="1800" b="1" dirty="0" smtClean="0">
                <a:solidFill>
                  <a:srgbClr val="FF0000"/>
                </a:solidFill>
              </a:rPr>
              <a:t>Subito sotto la vescica</a:t>
            </a:r>
            <a:r>
              <a:rPr lang="it-IT" sz="1800" dirty="0" smtClean="0"/>
              <a:t>, nel punto in cui da essa esce il condotto che serve a evacuare le urine, denominato </a:t>
            </a:r>
            <a:r>
              <a:rPr lang="it-IT" sz="1800" b="1" dirty="0" smtClean="0"/>
              <a:t>uretra</a:t>
            </a:r>
            <a:r>
              <a:rPr lang="it-IT" sz="1800" dirty="0" smtClean="0"/>
              <a:t>, si trova la prostata. </a:t>
            </a:r>
          </a:p>
          <a:p>
            <a:pPr algn="just"/>
            <a:r>
              <a:rPr lang="it-IT" sz="1800" b="1" dirty="0" smtClean="0">
                <a:solidFill>
                  <a:srgbClr val="FF0000"/>
                </a:solidFill>
              </a:rPr>
              <a:t>Essa è la ghiandola </a:t>
            </a:r>
            <a:r>
              <a:rPr lang="it-IT" sz="1800" dirty="0" smtClean="0"/>
              <a:t>più grande dell’apparato riproduttivo maschile e ha, all’incirca, le dimensioni e la forma di una castagna. </a:t>
            </a:r>
          </a:p>
          <a:p>
            <a:pPr algn="just"/>
            <a:r>
              <a:rPr lang="it-IT" sz="1800" b="1" dirty="0" smtClean="0">
                <a:solidFill>
                  <a:srgbClr val="FF0000"/>
                </a:solidFill>
              </a:rPr>
              <a:t>La prostata </a:t>
            </a:r>
            <a:r>
              <a:rPr lang="it-IT" sz="1800" dirty="0" smtClean="0"/>
              <a:t>contribuisce per il 60% a formare il volume dello sperma. Produce un liquido bianco, non denso, simile a quello formato dalle vescichette seminali. </a:t>
            </a:r>
          </a:p>
          <a:p>
            <a:pPr algn="just"/>
            <a:r>
              <a:rPr lang="it-IT" sz="1800" b="1" dirty="0" smtClean="0">
                <a:solidFill>
                  <a:srgbClr val="FF0000"/>
                </a:solidFill>
              </a:rPr>
              <a:t>Il ruolo essenziale di tale liquido</a:t>
            </a:r>
            <a:r>
              <a:rPr lang="it-IT" sz="1800" dirty="0" smtClean="0"/>
              <a:t>, liberato nell’uretra durante l’eiaculazione, è quello di evitare che il materiale acido abitualmente presente nell’uretra e nella </a:t>
            </a:r>
            <a:r>
              <a:rPr lang="it-IT" sz="1800" b="1" dirty="0" smtClean="0"/>
              <a:t>vagina</a:t>
            </a:r>
            <a:r>
              <a:rPr lang="it-IT" sz="1800" dirty="0" smtClean="0"/>
              <a:t> danneggi gli spermatozoi e ne alteri la loro funzione.</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18</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La prostata</a:t>
            </a:r>
            <a:endParaRPr lang="it-IT" sz="2400" dirty="0" smtClean="0">
              <a:solidFill>
                <a:srgbClr val="0070C0"/>
              </a:solidFill>
            </a:endParaRPr>
          </a:p>
        </p:txBody>
      </p:sp>
      <p:pic>
        <p:nvPicPr>
          <p:cNvPr id="8195" name="Picture 3" descr="C:\Users\Master\Desktop\Ultime foto\ves2.jpg"/>
          <p:cNvPicPr>
            <a:picLocks noChangeAspect="1" noChangeArrowheads="1"/>
          </p:cNvPicPr>
          <p:nvPr/>
        </p:nvPicPr>
        <p:blipFill>
          <a:blip r:embed="rId2" cstate="print"/>
          <a:srcRect/>
          <a:stretch>
            <a:fillRect/>
          </a:stretch>
        </p:blipFill>
        <p:spPr bwMode="auto">
          <a:xfrm>
            <a:off x="3635896" y="4149080"/>
            <a:ext cx="2664296" cy="239449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8195"/>
                                        </p:tgtEl>
                                        <p:attrNameLst>
                                          <p:attrName>style.visibility</p:attrName>
                                        </p:attrNameLst>
                                      </p:cBhvr>
                                      <p:to>
                                        <p:strVal val="visible"/>
                                      </p:to>
                                    </p:set>
                                    <p:animEffect transition="in" filter="fade">
                                      <p:cBhvr>
                                        <p:cTn id="13" dur="100"/>
                                        <p:tgtEl>
                                          <p:spTgt spid="8195"/>
                                        </p:tgtEl>
                                      </p:cBhvr>
                                    </p:animEffect>
                                    <p:anim calcmode="lin" valueType="num">
                                      <p:cBhvr>
                                        <p:cTn id="14" dur="400" fill="hold"/>
                                        <p:tgtEl>
                                          <p:spTgt spid="8195"/>
                                        </p:tgtEl>
                                        <p:attrNameLst>
                                          <p:attrName>ppt_x</p:attrName>
                                        </p:attrNameLst>
                                      </p:cBhvr>
                                      <p:tavLst>
                                        <p:tav tm="0">
                                          <p:val>
                                            <p:strVal val="#ppt_x"/>
                                          </p:val>
                                        </p:tav>
                                        <p:tav tm="100000">
                                          <p:val>
                                            <p:strVal val="#ppt_x"/>
                                          </p:val>
                                        </p:tav>
                                      </p:tavLst>
                                    </p:anim>
                                    <p:anim calcmode="lin" valueType="num">
                                      <p:cBhvr>
                                        <p:cTn id="15" dur="400" fill="hold"/>
                                        <p:tgtEl>
                                          <p:spTgt spid="8195"/>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819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819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864096"/>
          </a:xfrm>
          <a:solidFill>
            <a:srgbClr val="FFFF00"/>
          </a:solidFill>
          <a:ln w="25400">
            <a:solidFill>
              <a:schemeClr val="accent1"/>
            </a:solidFill>
          </a:ln>
        </p:spPr>
        <p:txBody>
          <a:bodyPr>
            <a:noAutofit/>
          </a:bodyPr>
          <a:lstStyle/>
          <a:p>
            <a:pPr algn="just"/>
            <a:r>
              <a:rPr lang="it-IT" sz="1800" b="1" dirty="0" smtClean="0">
                <a:solidFill>
                  <a:srgbClr val="FF0000"/>
                </a:solidFill>
              </a:rPr>
              <a:t>I dotti eiaculatori </a:t>
            </a:r>
            <a:r>
              <a:rPr lang="it-IT" sz="1800" dirty="0" smtClean="0"/>
              <a:t>sono brevi canali che passano attraverso la prostata e arrivano all’uretra. Sono formati dalla confluenza del dotto deferente e dei dotti delle vescichette seminali.</a:t>
            </a:r>
          </a:p>
          <a:p>
            <a:pPr algn="just"/>
            <a:r>
              <a:rPr lang="it-IT" sz="1800" dirty="0" smtClean="0"/>
              <a:t>.</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19</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Dotti eiaculatori</a:t>
            </a:r>
            <a:endParaRPr lang="it-IT" sz="2400" dirty="0" smtClean="0">
              <a:solidFill>
                <a:srgbClr val="0070C0"/>
              </a:solidFill>
            </a:endParaRPr>
          </a:p>
        </p:txBody>
      </p:sp>
      <p:pic>
        <p:nvPicPr>
          <p:cNvPr id="9218" name="Picture 2" descr="C:\Users\Master\Desktop\Ultime foto\dot.jpg"/>
          <p:cNvPicPr>
            <a:picLocks noChangeAspect="1" noChangeArrowheads="1"/>
          </p:cNvPicPr>
          <p:nvPr/>
        </p:nvPicPr>
        <p:blipFill>
          <a:blip r:embed="rId2" cstate="print"/>
          <a:srcRect/>
          <a:stretch>
            <a:fillRect/>
          </a:stretch>
        </p:blipFill>
        <p:spPr bwMode="auto">
          <a:xfrm>
            <a:off x="2405010" y="2276872"/>
            <a:ext cx="5895654" cy="43204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9218"/>
                                        </p:tgtEl>
                                        <p:attrNameLst>
                                          <p:attrName>style.visibility</p:attrName>
                                        </p:attrNameLst>
                                      </p:cBhvr>
                                      <p:to>
                                        <p:strVal val="visible"/>
                                      </p:to>
                                    </p:set>
                                    <p:animEffect transition="in" filter="fade">
                                      <p:cBhvr>
                                        <p:cTn id="13" dur="100"/>
                                        <p:tgtEl>
                                          <p:spTgt spid="9218"/>
                                        </p:tgtEl>
                                      </p:cBhvr>
                                    </p:animEffect>
                                    <p:anim calcmode="lin" valueType="num">
                                      <p:cBhvr>
                                        <p:cTn id="14" dur="400" fill="hold"/>
                                        <p:tgtEl>
                                          <p:spTgt spid="9218"/>
                                        </p:tgtEl>
                                        <p:attrNameLst>
                                          <p:attrName>ppt_x</p:attrName>
                                        </p:attrNameLst>
                                      </p:cBhvr>
                                      <p:tavLst>
                                        <p:tav tm="0">
                                          <p:val>
                                            <p:strVal val="#ppt_x"/>
                                          </p:val>
                                        </p:tav>
                                        <p:tav tm="100000">
                                          <p:val>
                                            <p:strVal val="#ppt_x"/>
                                          </p:val>
                                        </p:tav>
                                      </p:tavLst>
                                    </p:anim>
                                    <p:anim calcmode="lin" valueType="num">
                                      <p:cBhvr>
                                        <p:cTn id="15" dur="400" fill="hold"/>
                                        <p:tgtEl>
                                          <p:spTgt spid="9218"/>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921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921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1584176"/>
          </a:xfrm>
          <a:solidFill>
            <a:srgbClr val="FFFF00"/>
          </a:solidFill>
          <a:ln w="25400">
            <a:solidFill>
              <a:schemeClr val="accent1"/>
            </a:solidFill>
          </a:ln>
        </p:spPr>
        <p:txBody>
          <a:bodyPr>
            <a:normAutofit/>
          </a:bodyPr>
          <a:lstStyle/>
          <a:p>
            <a:pPr algn="just"/>
            <a:r>
              <a:rPr lang="it-IT" sz="2000" b="1" dirty="0" smtClean="0">
                <a:solidFill>
                  <a:srgbClr val="FF0000"/>
                </a:solidFill>
              </a:rPr>
              <a:t>Sono localizzati </a:t>
            </a:r>
            <a:r>
              <a:rPr lang="it-IT" sz="2000" dirty="0" smtClean="0"/>
              <a:t>per la maggior parte all’esterno dell’addome. I testicoli, definiti anche </a:t>
            </a:r>
            <a:r>
              <a:rPr lang="it-IT" sz="2000" b="1" dirty="0" smtClean="0"/>
              <a:t>gonadi</a:t>
            </a:r>
            <a:r>
              <a:rPr lang="it-IT" sz="2000" dirty="0" smtClean="0"/>
              <a:t> maschili, hanno il compito di produrre gli </a:t>
            </a:r>
            <a:r>
              <a:rPr lang="it-IT" sz="2000" b="1" dirty="0" smtClean="0"/>
              <a:t>spermatozoi</a:t>
            </a:r>
            <a:r>
              <a:rPr lang="it-IT" sz="2000" dirty="0" smtClean="0"/>
              <a:t>, o </a:t>
            </a:r>
            <a:r>
              <a:rPr lang="it-IT" sz="2000" b="1" dirty="0" smtClean="0"/>
              <a:t>gameti maschili</a:t>
            </a:r>
            <a:r>
              <a:rPr lang="it-IT" sz="2000" dirty="0" smtClean="0"/>
              <a:t>, e di secernere il </a:t>
            </a:r>
            <a:r>
              <a:rPr lang="it-IT" sz="2000" b="1" dirty="0" smtClean="0"/>
              <a:t>testosterone</a:t>
            </a:r>
            <a:r>
              <a:rPr lang="it-IT" sz="2000" dirty="0" smtClean="0"/>
              <a:t> che, nell’uomo, ha un ruolo essenziale nel regolare lo sviluppo dei </a:t>
            </a:r>
            <a:r>
              <a:rPr lang="it-IT" sz="2000" b="1" dirty="0" smtClean="0"/>
              <a:t>caratteri sessuali</a:t>
            </a:r>
            <a:r>
              <a:rPr lang="it-IT" sz="2000" dirty="0" smtClean="0"/>
              <a:t> e la funzione della riproduzione. </a:t>
            </a:r>
            <a:endParaRPr lang="it-IT" sz="20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Organi dell’apparato riproduttivo maschile</a:t>
            </a:r>
            <a:endParaRPr lang="it-IT" sz="2400" b="1" dirty="0">
              <a:solidFill>
                <a:srgbClr val="0070C0"/>
              </a:solidFill>
            </a:endParaRPr>
          </a:p>
        </p:txBody>
      </p:sp>
      <p:pic>
        <p:nvPicPr>
          <p:cNvPr id="2050" name="Picture 2" descr="C:\Users\Master\Desktop\Ultime foto\app1.jpg"/>
          <p:cNvPicPr>
            <a:picLocks noChangeAspect="1" noChangeArrowheads="1"/>
          </p:cNvPicPr>
          <p:nvPr/>
        </p:nvPicPr>
        <p:blipFill>
          <a:blip r:embed="rId2" cstate="print"/>
          <a:srcRect/>
          <a:stretch>
            <a:fillRect/>
          </a:stretch>
        </p:blipFill>
        <p:spPr bwMode="auto">
          <a:xfrm>
            <a:off x="2915816" y="3068960"/>
            <a:ext cx="4519449" cy="324036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100"/>
                                        <p:tgtEl>
                                          <p:spTgt spid="2050"/>
                                        </p:tgtEl>
                                      </p:cBhvr>
                                    </p:animEffect>
                                    <p:anim calcmode="lin" valueType="num">
                                      <p:cBhvr>
                                        <p:cTn id="14" dur="400" fill="hold"/>
                                        <p:tgtEl>
                                          <p:spTgt spid="2050"/>
                                        </p:tgtEl>
                                        <p:attrNameLst>
                                          <p:attrName>ppt_x</p:attrName>
                                        </p:attrNameLst>
                                      </p:cBhvr>
                                      <p:tavLst>
                                        <p:tav tm="0">
                                          <p:val>
                                            <p:strVal val="#ppt_x"/>
                                          </p:val>
                                        </p:tav>
                                        <p:tav tm="100000">
                                          <p:val>
                                            <p:strVal val="#ppt_x"/>
                                          </p:val>
                                        </p:tav>
                                      </p:tavLst>
                                    </p:anim>
                                    <p:anim calcmode="lin" valueType="num">
                                      <p:cBhvr>
                                        <p:cTn id="15" dur="400" fill="hold"/>
                                        <p:tgtEl>
                                          <p:spTgt spid="2050"/>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20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20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1224136"/>
          </a:xfrm>
          <a:solidFill>
            <a:srgbClr val="FFFF00"/>
          </a:solidFill>
          <a:ln w="25400">
            <a:solidFill>
              <a:schemeClr val="accent1"/>
            </a:solidFill>
          </a:ln>
        </p:spPr>
        <p:txBody>
          <a:bodyPr>
            <a:noAutofit/>
          </a:bodyPr>
          <a:lstStyle/>
          <a:p>
            <a:pPr algn="just"/>
            <a:r>
              <a:rPr lang="it-IT" sz="1800" b="1" dirty="0" smtClean="0">
                <a:solidFill>
                  <a:srgbClr val="FF0000"/>
                </a:solidFill>
              </a:rPr>
              <a:t>E’ il condotto </a:t>
            </a:r>
            <a:r>
              <a:rPr lang="it-IT" sz="1800" dirty="0" smtClean="0"/>
              <a:t>che va dalla vescica alla punta del </a:t>
            </a:r>
            <a:r>
              <a:rPr lang="it-IT" sz="1800" b="1" dirty="0" smtClean="0"/>
              <a:t>pene</a:t>
            </a:r>
            <a:r>
              <a:rPr lang="it-IT" sz="1800" dirty="0" smtClean="0"/>
              <a:t>. All’interno vi passano l’urina, durante la </a:t>
            </a:r>
            <a:r>
              <a:rPr lang="it-IT" sz="1800" b="1" dirty="0" smtClean="0"/>
              <a:t>minzione</a:t>
            </a:r>
            <a:r>
              <a:rPr lang="it-IT" sz="1800" dirty="0" smtClean="0"/>
              <a:t>, e lo sperma quando avviene l’eiaculazione. </a:t>
            </a:r>
          </a:p>
          <a:p>
            <a:pPr algn="just"/>
            <a:r>
              <a:rPr lang="it-IT" sz="1800" b="1" dirty="0" smtClean="0">
                <a:solidFill>
                  <a:srgbClr val="FF0000"/>
                </a:solidFill>
              </a:rPr>
              <a:t>Un sistema di apertura e chiusura </a:t>
            </a:r>
            <a:r>
              <a:rPr lang="it-IT" sz="1800" dirty="0" smtClean="0"/>
              <a:t>dei vari condotti blocca il passaggio di un liquido quando l’uretra è occupata dall’altro.</a:t>
            </a:r>
          </a:p>
          <a:p>
            <a:pPr algn="just"/>
            <a:r>
              <a:rPr lang="it-IT" sz="1800" dirty="0" smtClean="0"/>
              <a:t>.</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20</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Uretra</a:t>
            </a:r>
            <a:endParaRPr lang="it-IT" sz="2400" dirty="0" smtClean="0">
              <a:solidFill>
                <a:srgbClr val="0070C0"/>
              </a:solidFill>
            </a:endParaRPr>
          </a:p>
        </p:txBody>
      </p:sp>
      <p:pic>
        <p:nvPicPr>
          <p:cNvPr id="10242" name="Picture 2" descr="C:\Users\Master\Desktop\Ultime foto\ure.jpg"/>
          <p:cNvPicPr>
            <a:picLocks noChangeAspect="1" noChangeArrowheads="1"/>
          </p:cNvPicPr>
          <p:nvPr/>
        </p:nvPicPr>
        <p:blipFill>
          <a:blip r:embed="rId2" cstate="print"/>
          <a:srcRect/>
          <a:stretch>
            <a:fillRect/>
          </a:stretch>
        </p:blipFill>
        <p:spPr bwMode="auto">
          <a:xfrm>
            <a:off x="2483768" y="2606051"/>
            <a:ext cx="5544616" cy="39604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0242"/>
                                        </p:tgtEl>
                                        <p:attrNameLst>
                                          <p:attrName>style.visibility</p:attrName>
                                        </p:attrNameLst>
                                      </p:cBhvr>
                                      <p:to>
                                        <p:strVal val="visible"/>
                                      </p:to>
                                    </p:set>
                                    <p:animEffect transition="in" filter="fade">
                                      <p:cBhvr>
                                        <p:cTn id="13" dur="100"/>
                                        <p:tgtEl>
                                          <p:spTgt spid="10242"/>
                                        </p:tgtEl>
                                      </p:cBhvr>
                                    </p:animEffect>
                                    <p:anim calcmode="lin" valueType="num">
                                      <p:cBhvr>
                                        <p:cTn id="14" dur="400" fill="hold"/>
                                        <p:tgtEl>
                                          <p:spTgt spid="10242"/>
                                        </p:tgtEl>
                                        <p:attrNameLst>
                                          <p:attrName>ppt_x</p:attrName>
                                        </p:attrNameLst>
                                      </p:cBhvr>
                                      <p:tavLst>
                                        <p:tav tm="0">
                                          <p:val>
                                            <p:strVal val="#ppt_x"/>
                                          </p:val>
                                        </p:tav>
                                        <p:tav tm="100000">
                                          <p:val>
                                            <p:strVal val="#ppt_x"/>
                                          </p:val>
                                        </p:tav>
                                      </p:tavLst>
                                    </p:anim>
                                    <p:anim calcmode="lin" valueType="num">
                                      <p:cBhvr>
                                        <p:cTn id="15" dur="400" fill="hold"/>
                                        <p:tgtEl>
                                          <p:spTgt spid="10242"/>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024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024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864096"/>
          </a:xfrm>
          <a:solidFill>
            <a:srgbClr val="FFFF00"/>
          </a:solidFill>
          <a:ln w="25400">
            <a:solidFill>
              <a:schemeClr val="accent1"/>
            </a:solidFill>
          </a:ln>
        </p:spPr>
        <p:txBody>
          <a:bodyPr>
            <a:noAutofit/>
          </a:bodyPr>
          <a:lstStyle/>
          <a:p>
            <a:pPr algn="just"/>
            <a:r>
              <a:rPr lang="it-IT" sz="1800" b="1" dirty="0" smtClean="0">
                <a:solidFill>
                  <a:srgbClr val="FF0000"/>
                </a:solidFill>
              </a:rPr>
              <a:t>Sono due ghiandole </a:t>
            </a:r>
            <a:r>
              <a:rPr lang="it-IT" sz="1800" dirty="0" smtClean="0"/>
              <a:t>localizzate sotto la prostata che producono anch’esse una componente dello sperma, seppure per un volume inferiore al 5% del totale.</a:t>
            </a:r>
          </a:p>
          <a:p>
            <a:pPr algn="just"/>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21</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Ghiandole </a:t>
            </a:r>
            <a:r>
              <a:rPr lang="it-IT" sz="2400" b="1" dirty="0" err="1" smtClean="0">
                <a:solidFill>
                  <a:srgbClr val="0070C0"/>
                </a:solidFill>
              </a:rPr>
              <a:t>bulbouretrali</a:t>
            </a:r>
            <a:endParaRPr lang="it-IT" sz="2400" dirty="0" smtClean="0">
              <a:solidFill>
                <a:srgbClr val="0070C0"/>
              </a:solidFill>
            </a:endParaRPr>
          </a:p>
        </p:txBody>
      </p:sp>
      <p:pic>
        <p:nvPicPr>
          <p:cNvPr id="11266" name="Picture 2" descr="C:\Users\Master\Desktop\Ultime foto\bul.jpg"/>
          <p:cNvPicPr>
            <a:picLocks noChangeAspect="1" noChangeArrowheads="1"/>
          </p:cNvPicPr>
          <p:nvPr/>
        </p:nvPicPr>
        <p:blipFill>
          <a:blip r:embed="rId2" cstate="print"/>
          <a:srcRect/>
          <a:stretch>
            <a:fillRect/>
          </a:stretch>
        </p:blipFill>
        <p:spPr bwMode="auto">
          <a:xfrm>
            <a:off x="2195736" y="2276872"/>
            <a:ext cx="5544616" cy="41584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1266"/>
                                        </p:tgtEl>
                                        <p:attrNameLst>
                                          <p:attrName>style.visibility</p:attrName>
                                        </p:attrNameLst>
                                      </p:cBhvr>
                                      <p:to>
                                        <p:strVal val="visible"/>
                                      </p:to>
                                    </p:set>
                                    <p:animEffect transition="in" filter="fade">
                                      <p:cBhvr>
                                        <p:cTn id="13" dur="100"/>
                                        <p:tgtEl>
                                          <p:spTgt spid="11266"/>
                                        </p:tgtEl>
                                      </p:cBhvr>
                                    </p:animEffect>
                                    <p:anim calcmode="lin" valueType="num">
                                      <p:cBhvr>
                                        <p:cTn id="14" dur="400" fill="hold"/>
                                        <p:tgtEl>
                                          <p:spTgt spid="11266"/>
                                        </p:tgtEl>
                                        <p:attrNameLst>
                                          <p:attrName>ppt_x</p:attrName>
                                        </p:attrNameLst>
                                      </p:cBhvr>
                                      <p:tavLst>
                                        <p:tav tm="0">
                                          <p:val>
                                            <p:strVal val="#ppt_x"/>
                                          </p:val>
                                        </p:tav>
                                        <p:tav tm="100000">
                                          <p:val>
                                            <p:strVal val="#ppt_x"/>
                                          </p:val>
                                        </p:tav>
                                      </p:tavLst>
                                    </p:anim>
                                    <p:anim calcmode="lin" valueType="num">
                                      <p:cBhvr>
                                        <p:cTn id="15" dur="400" fill="hold"/>
                                        <p:tgtEl>
                                          <p:spTgt spid="11266"/>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126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126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304256"/>
          </a:xfrm>
          <a:solidFill>
            <a:srgbClr val="FFFF00"/>
          </a:solidFill>
          <a:ln w="25400">
            <a:solidFill>
              <a:schemeClr val="accent1"/>
            </a:solidFill>
          </a:ln>
        </p:spPr>
        <p:txBody>
          <a:bodyPr>
            <a:noAutofit/>
          </a:bodyPr>
          <a:lstStyle/>
          <a:p>
            <a:pPr algn="just"/>
            <a:r>
              <a:rPr lang="it-IT" sz="1800" b="1" dirty="0" smtClean="0">
                <a:solidFill>
                  <a:srgbClr val="FF0000"/>
                </a:solidFill>
              </a:rPr>
              <a:t>Il pene ha all’esterno </a:t>
            </a:r>
            <a:r>
              <a:rPr lang="it-IT" sz="1800" dirty="0" smtClean="0"/>
              <a:t>uno strato di pelle lassa. All’interno dell’organo ci sono l’uretra, nella quale passano urina o sperma, e particolari strutture, chiamate </a:t>
            </a:r>
            <a:r>
              <a:rPr lang="it-IT" sz="1800" b="1" dirty="0" smtClean="0"/>
              <a:t>corpi cavernosi</a:t>
            </a:r>
            <a:r>
              <a:rPr lang="it-IT" sz="1800" dirty="0" smtClean="0"/>
              <a:t>, ricche di vasi sanguigni e di cavità che si riempiono di sangue durante l’eccitazione sessuale. </a:t>
            </a:r>
          </a:p>
          <a:p>
            <a:pPr algn="just"/>
            <a:r>
              <a:rPr lang="it-IT" sz="1800" b="1" dirty="0" smtClean="0">
                <a:solidFill>
                  <a:srgbClr val="FF0000"/>
                </a:solidFill>
              </a:rPr>
              <a:t>La parte estrema del pene </a:t>
            </a:r>
            <a:r>
              <a:rPr lang="it-IT" sz="1800" dirty="0" smtClean="0"/>
              <a:t>si chiama glande. Durante il rapporto sessuale lo sperma prodotto nei vari organi dell’apparato riproduttivo maschile viene liberato e immagazzinato all’interno dell’apparato riproduttivo femminile, in una zona dalla quale può raggiungere gli ovociti per la fecondazione.</a:t>
            </a:r>
          </a:p>
          <a:p>
            <a:pPr algn="just"/>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22</a:t>
            </a:fld>
            <a:endParaRPr lang="it-IT"/>
          </a:p>
        </p:txBody>
      </p:sp>
      <p:sp>
        <p:nvSpPr>
          <p:cNvPr id="8" name="CasellaDiTesto 7"/>
          <p:cNvSpPr txBox="1"/>
          <p:nvPr/>
        </p:nvSpPr>
        <p:spPr>
          <a:xfrm>
            <a:off x="1619672" y="836712"/>
            <a:ext cx="6696744" cy="461665"/>
          </a:xfrm>
          <a:prstGeom prst="rect">
            <a:avLst/>
          </a:prstGeom>
          <a:noFill/>
        </p:spPr>
        <p:txBody>
          <a:bodyPr wrap="square" rtlCol="0">
            <a:spAutoFit/>
          </a:bodyPr>
          <a:lstStyle/>
          <a:p>
            <a:pPr algn="ctr"/>
            <a:r>
              <a:rPr lang="it-IT" sz="2400" b="1" dirty="0" smtClean="0">
                <a:solidFill>
                  <a:srgbClr val="0070C0"/>
                </a:solidFill>
              </a:rPr>
              <a:t>Il pene</a:t>
            </a:r>
            <a:endParaRPr lang="it-IT" sz="2400" dirty="0" smtClean="0">
              <a:solidFill>
                <a:srgbClr val="0070C0"/>
              </a:solidFill>
            </a:endParaRPr>
          </a:p>
        </p:txBody>
      </p:sp>
      <p:pic>
        <p:nvPicPr>
          <p:cNvPr id="3074" name="Picture 2" descr="C:\Users\Master\Desktop\Ultime foto\app13.jpg"/>
          <p:cNvPicPr>
            <a:picLocks noChangeAspect="1" noChangeArrowheads="1"/>
          </p:cNvPicPr>
          <p:nvPr/>
        </p:nvPicPr>
        <p:blipFill>
          <a:blip r:embed="rId2" cstate="print"/>
          <a:srcRect/>
          <a:stretch>
            <a:fillRect/>
          </a:stretch>
        </p:blipFill>
        <p:spPr bwMode="auto">
          <a:xfrm>
            <a:off x="3064609" y="3717033"/>
            <a:ext cx="3739639" cy="28520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Effect transition="in" filter="fade">
                                      <p:cBhvr>
                                        <p:cTn id="13" dur="100"/>
                                        <p:tgtEl>
                                          <p:spTgt spid="3074"/>
                                        </p:tgtEl>
                                      </p:cBhvr>
                                    </p:animEffect>
                                    <p:anim calcmode="lin" valueType="num">
                                      <p:cBhvr>
                                        <p:cTn id="14" dur="400" fill="hold"/>
                                        <p:tgtEl>
                                          <p:spTgt spid="3074"/>
                                        </p:tgtEl>
                                        <p:attrNameLst>
                                          <p:attrName>ppt_x</p:attrName>
                                        </p:attrNameLst>
                                      </p:cBhvr>
                                      <p:tavLst>
                                        <p:tav tm="0">
                                          <p:val>
                                            <p:strVal val="#ppt_x"/>
                                          </p:val>
                                        </p:tav>
                                        <p:tav tm="100000">
                                          <p:val>
                                            <p:strVal val="#ppt_x"/>
                                          </p:val>
                                        </p:tav>
                                      </p:tavLst>
                                    </p:anim>
                                    <p:anim calcmode="lin" valueType="num">
                                      <p:cBhvr>
                                        <p:cTn id="15" dur="400" fill="hold"/>
                                        <p:tgtEl>
                                          <p:spTgt spid="3074"/>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30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30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088232"/>
          </a:xfrm>
          <a:solidFill>
            <a:srgbClr val="FFFF00"/>
          </a:solidFill>
          <a:ln w="25400">
            <a:solidFill>
              <a:schemeClr val="accent1"/>
            </a:solidFill>
          </a:ln>
        </p:spPr>
        <p:txBody>
          <a:bodyPr>
            <a:noAutofit/>
          </a:bodyPr>
          <a:lstStyle/>
          <a:p>
            <a:pPr algn="just"/>
            <a:r>
              <a:rPr lang="it-IT" sz="1800" b="1" dirty="0" smtClean="0">
                <a:solidFill>
                  <a:srgbClr val="FF0000"/>
                </a:solidFill>
              </a:rPr>
              <a:t>L’incontro di due cellule germinali</a:t>
            </a:r>
            <a:r>
              <a:rPr lang="it-IT" sz="1800" dirty="0" smtClean="0">
                <a:solidFill>
                  <a:schemeClr val="tx1"/>
                </a:solidFill>
              </a:rPr>
              <a:t>, maschile e femminile, che danno origine ad una nuova vita umana, non può mai essere ridotto solamente a materiale genetico e biologico.</a:t>
            </a:r>
          </a:p>
          <a:p>
            <a:pPr algn="just"/>
            <a:r>
              <a:rPr lang="it-IT" sz="1800" b="1" dirty="0" smtClean="0">
                <a:solidFill>
                  <a:srgbClr val="FF0000"/>
                </a:solidFill>
              </a:rPr>
              <a:t>E’ soprattutto </a:t>
            </a:r>
            <a:r>
              <a:rPr lang="it-IT" sz="1800" dirty="0" smtClean="0">
                <a:solidFill>
                  <a:schemeClr val="tx1"/>
                </a:solidFill>
              </a:rPr>
              <a:t>l’unione di un uomo e una donna che vogliono rendere visibile il frutto del loro amore: concepire un figlio. </a:t>
            </a:r>
          </a:p>
          <a:p>
            <a:pPr algn="just"/>
            <a:r>
              <a:rPr lang="it-IT" sz="1800" b="1" dirty="0" smtClean="0">
                <a:solidFill>
                  <a:srgbClr val="FF0000"/>
                </a:solidFill>
              </a:rPr>
              <a:t>Per i credenti, è Dio stesso </a:t>
            </a:r>
            <a:r>
              <a:rPr lang="it-IT" sz="1800" dirty="0" smtClean="0">
                <a:solidFill>
                  <a:schemeClr val="tx1"/>
                </a:solidFill>
              </a:rPr>
              <a:t>che dona questo compito e privilegio ad una coppia chiamandoli ad essere cooperatori della Creazione. </a:t>
            </a:r>
          </a:p>
          <a:p>
            <a:pPr algn="just"/>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23</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Il miracolo continuo della vita</a:t>
            </a:r>
            <a:endParaRPr lang="it-IT" sz="2400" dirty="0" smtClean="0">
              <a:solidFill>
                <a:srgbClr val="0070C0"/>
              </a:solidFill>
            </a:endParaRPr>
          </a:p>
        </p:txBody>
      </p:sp>
      <p:pic>
        <p:nvPicPr>
          <p:cNvPr id="4098" name="Picture 2" descr="C:\Users\Master\Desktop\Ultime foto\sp1.jpg"/>
          <p:cNvPicPr>
            <a:picLocks noChangeAspect="1" noChangeArrowheads="1"/>
          </p:cNvPicPr>
          <p:nvPr/>
        </p:nvPicPr>
        <p:blipFill>
          <a:blip r:embed="rId2" cstate="print"/>
          <a:srcRect/>
          <a:stretch>
            <a:fillRect/>
          </a:stretch>
        </p:blipFill>
        <p:spPr bwMode="auto">
          <a:xfrm>
            <a:off x="2240230" y="3645024"/>
            <a:ext cx="4917034" cy="2664296"/>
          </a:xfrm>
          <a:prstGeom prst="rect">
            <a:avLst/>
          </a:prstGeom>
          <a:noFill/>
          <a:ln w="25400">
            <a:solidFill>
              <a:schemeClr val="accent1"/>
            </a:solidFill>
          </a:ln>
        </p:spPr>
      </p:pic>
      <p:sp>
        <p:nvSpPr>
          <p:cNvPr id="9" name="CasellaDiTesto 8"/>
          <p:cNvSpPr txBox="1"/>
          <p:nvPr/>
        </p:nvSpPr>
        <p:spPr>
          <a:xfrm>
            <a:off x="7308304" y="4653136"/>
            <a:ext cx="1440160" cy="707886"/>
          </a:xfrm>
          <a:prstGeom prst="rect">
            <a:avLst/>
          </a:prstGeom>
          <a:noFill/>
        </p:spPr>
        <p:txBody>
          <a:bodyPr wrap="square" rtlCol="0">
            <a:spAutoFit/>
          </a:bodyPr>
          <a:lstStyle/>
          <a:p>
            <a:pPr algn="ctr"/>
            <a:r>
              <a:rPr lang="it-IT" sz="4000" b="1" dirty="0" smtClean="0">
                <a:solidFill>
                  <a:srgbClr val="FF0000"/>
                </a:solidFill>
              </a:rPr>
              <a:t>FINE</a:t>
            </a:r>
            <a:endParaRPr lang="it-IT"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100"/>
                                        <p:tgtEl>
                                          <p:spTgt spid="4098"/>
                                        </p:tgtEl>
                                      </p:cBhvr>
                                    </p:animEffect>
                                    <p:anim calcmode="lin" valueType="num">
                                      <p:cBhvr>
                                        <p:cTn id="14" dur="400" fill="hold"/>
                                        <p:tgtEl>
                                          <p:spTgt spid="4098"/>
                                        </p:tgtEl>
                                        <p:attrNameLst>
                                          <p:attrName>ppt_x</p:attrName>
                                        </p:attrNameLst>
                                      </p:cBhvr>
                                      <p:tavLst>
                                        <p:tav tm="0">
                                          <p:val>
                                            <p:strVal val="#ppt_x"/>
                                          </p:val>
                                        </p:tav>
                                        <p:tav tm="100000">
                                          <p:val>
                                            <p:strVal val="#ppt_x"/>
                                          </p:val>
                                        </p:tav>
                                      </p:tavLst>
                                    </p:anim>
                                    <p:anim calcmode="lin" valueType="num">
                                      <p:cBhvr>
                                        <p:cTn id="15" dur="400" fill="hold"/>
                                        <p:tgtEl>
                                          <p:spTgt spid="4098"/>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40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40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1000"/>
                                        <p:tgtEl>
                                          <p:spTgt spid="9"/>
                                        </p:tgtEl>
                                      </p:cBhvr>
                                    </p:animEffect>
                                    <p:anim calcmode="lin" valueType="num">
                                      <p:cBhvr>
                                        <p:cTn id="44" dur="1000" fill="hold"/>
                                        <p:tgtEl>
                                          <p:spTgt spid="9"/>
                                        </p:tgtEl>
                                        <p:attrNameLst>
                                          <p:attrName>ppt_x</p:attrName>
                                        </p:attrNameLst>
                                      </p:cBhvr>
                                      <p:tavLst>
                                        <p:tav tm="0">
                                          <p:val>
                                            <p:strVal val="#ppt_x"/>
                                          </p:val>
                                        </p:tav>
                                        <p:tav tm="100000">
                                          <p:val>
                                            <p:strVal val="#ppt_x"/>
                                          </p:val>
                                        </p:tav>
                                      </p:tavLst>
                                    </p:anim>
                                    <p:anim calcmode="lin" valueType="num">
                                      <p:cBhvr>
                                        <p:cTn id="4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016224"/>
          </a:xfrm>
          <a:solidFill>
            <a:srgbClr val="FFFF00"/>
          </a:solidFill>
          <a:ln w="25400">
            <a:solidFill>
              <a:schemeClr val="accent1"/>
            </a:solidFill>
          </a:ln>
        </p:spPr>
        <p:txBody>
          <a:bodyPr>
            <a:noAutofit/>
          </a:bodyPr>
          <a:lstStyle/>
          <a:p>
            <a:pPr algn="just"/>
            <a:r>
              <a:rPr lang="it-IT" sz="1800" b="1" dirty="0" smtClean="0">
                <a:solidFill>
                  <a:srgbClr val="FF0000"/>
                </a:solidFill>
              </a:rPr>
              <a:t>Il testosterone</a:t>
            </a:r>
            <a:r>
              <a:rPr lang="it-IT" sz="1800" dirty="0" smtClean="0"/>
              <a:t> non è un “elisir” che, una volta assunto, dona per magia muscoli e forza. Né un integratore per sportivi. Il testosterone è un ormone – il “Re” degli ormoni maschili – il più importante e attivo, che influenza e condiziona </a:t>
            </a:r>
            <a:r>
              <a:rPr lang="it-IT" sz="1800" b="1" dirty="0" smtClean="0"/>
              <a:t>la vita e la salute dell’uomo a tutte le età</a:t>
            </a:r>
            <a:r>
              <a:rPr lang="it-IT" sz="1800" dirty="0" smtClean="0"/>
              <a:t>.</a:t>
            </a:r>
          </a:p>
          <a:p>
            <a:pPr algn="just"/>
            <a:r>
              <a:rPr lang="it-IT" sz="1800" b="1" dirty="0" smtClean="0">
                <a:solidFill>
                  <a:srgbClr val="FF0000"/>
                </a:solidFill>
              </a:rPr>
              <a:t>Viene prodotto nei testicoli, </a:t>
            </a:r>
            <a:r>
              <a:rPr lang="it-IT" sz="1800" dirty="0" smtClean="0"/>
              <a:t>grazie al lavoro delle </a:t>
            </a:r>
            <a:r>
              <a:rPr lang="it-IT" sz="1800" b="1" dirty="0" smtClean="0">
                <a:solidFill>
                  <a:schemeClr val="tx1"/>
                </a:solidFill>
              </a:rPr>
              <a:t>cellule di </a:t>
            </a:r>
            <a:r>
              <a:rPr lang="it-IT" sz="1800" b="1" dirty="0" err="1" smtClean="0">
                <a:solidFill>
                  <a:schemeClr val="tx1"/>
                </a:solidFill>
              </a:rPr>
              <a:t>Leydig</a:t>
            </a:r>
            <a:r>
              <a:rPr lang="it-IT" sz="1800" b="1" dirty="0" smtClean="0">
                <a:solidFill>
                  <a:schemeClr val="tx1"/>
                </a:solidFill>
              </a:rPr>
              <a:t> </a:t>
            </a:r>
            <a:r>
              <a:rPr lang="it-IT" sz="1800" dirty="0" smtClean="0"/>
              <a:t>tramite un processo molto complesso che si basa su una serie di stimolazioni ormonali regolate dal sistema nervoso centrale.</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Il testosterone</a:t>
            </a:r>
            <a:endParaRPr lang="it-IT" sz="2400" b="1" dirty="0">
              <a:solidFill>
                <a:srgbClr val="0070C0"/>
              </a:solidFill>
            </a:endParaRPr>
          </a:p>
        </p:txBody>
      </p:sp>
      <p:pic>
        <p:nvPicPr>
          <p:cNvPr id="6145" name="Picture 1" descr="C:\Users\Master\Desktop\Ultime foto\test7.jpg"/>
          <p:cNvPicPr>
            <a:picLocks noChangeAspect="1" noChangeArrowheads="1"/>
          </p:cNvPicPr>
          <p:nvPr/>
        </p:nvPicPr>
        <p:blipFill>
          <a:blip r:embed="rId2" cstate="print"/>
          <a:srcRect/>
          <a:stretch>
            <a:fillRect/>
          </a:stretch>
        </p:blipFill>
        <p:spPr bwMode="auto">
          <a:xfrm>
            <a:off x="2699792" y="3501008"/>
            <a:ext cx="4841153" cy="273630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6145"/>
                                        </p:tgtEl>
                                        <p:attrNameLst>
                                          <p:attrName>style.visibility</p:attrName>
                                        </p:attrNameLst>
                                      </p:cBhvr>
                                      <p:to>
                                        <p:strVal val="visible"/>
                                      </p:to>
                                    </p:set>
                                    <p:animEffect transition="in" filter="fade">
                                      <p:cBhvr>
                                        <p:cTn id="13" dur="100"/>
                                        <p:tgtEl>
                                          <p:spTgt spid="6145"/>
                                        </p:tgtEl>
                                      </p:cBhvr>
                                    </p:animEffect>
                                    <p:anim calcmode="lin" valueType="num">
                                      <p:cBhvr>
                                        <p:cTn id="14" dur="400" fill="hold"/>
                                        <p:tgtEl>
                                          <p:spTgt spid="6145"/>
                                        </p:tgtEl>
                                        <p:attrNameLst>
                                          <p:attrName>ppt_x</p:attrName>
                                        </p:attrNameLst>
                                      </p:cBhvr>
                                      <p:tavLst>
                                        <p:tav tm="0">
                                          <p:val>
                                            <p:strVal val="#ppt_x"/>
                                          </p:val>
                                        </p:tav>
                                        <p:tav tm="100000">
                                          <p:val>
                                            <p:strVal val="#ppt_x"/>
                                          </p:val>
                                        </p:tav>
                                      </p:tavLst>
                                    </p:anim>
                                    <p:anim calcmode="lin" valueType="num">
                                      <p:cBhvr>
                                        <p:cTn id="15" dur="400" fill="hold"/>
                                        <p:tgtEl>
                                          <p:spTgt spid="6145"/>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614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614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952328"/>
          </a:xfrm>
          <a:solidFill>
            <a:srgbClr val="FFFF00"/>
          </a:solidFill>
          <a:ln w="25400">
            <a:solidFill>
              <a:schemeClr val="accent1"/>
            </a:solidFill>
          </a:ln>
        </p:spPr>
        <p:txBody>
          <a:bodyPr>
            <a:noAutofit/>
          </a:bodyPr>
          <a:lstStyle/>
          <a:p>
            <a:pPr algn="just"/>
            <a:r>
              <a:rPr lang="it-IT" sz="1800" b="1" dirty="0" smtClean="0">
                <a:solidFill>
                  <a:srgbClr val="FF0000"/>
                </a:solidFill>
              </a:rPr>
              <a:t>Il comando per produrre testosterone </a:t>
            </a:r>
            <a:r>
              <a:rPr lang="it-IT" sz="1800" dirty="0" smtClean="0"/>
              <a:t>è impartito da una ghiandola situata alla base del cervello, detta ipofisi, che utilizza due “aiutanti” per trasmettere gli ordini: l’</a:t>
            </a:r>
            <a:r>
              <a:rPr lang="it-IT" sz="1800" b="1" dirty="0" smtClean="0"/>
              <a:t>FSH</a:t>
            </a:r>
            <a:r>
              <a:rPr lang="it-IT" sz="1800" dirty="0" smtClean="0"/>
              <a:t> (</a:t>
            </a:r>
            <a:r>
              <a:rPr lang="it-IT" sz="1800" b="1" dirty="0" smtClean="0"/>
              <a:t>Ormone Follicolo Stimolante</a:t>
            </a:r>
            <a:r>
              <a:rPr lang="it-IT" sz="1800" dirty="0" smtClean="0"/>
              <a:t>) e l’</a:t>
            </a:r>
            <a:r>
              <a:rPr lang="it-IT" sz="1800" b="1" dirty="0" smtClean="0"/>
              <a:t>LH</a:t>
            </a:r>
            <a:r>
              <a:rPr lang="it-IT" sz="1800" dirty="0" smtClean="0"/>
              <a:t> (</a:t>
            </a:r>
            <a:r>
              <a:rPr lang="it-IT" sz="1800" b="1" dirty="0" smtClean="0"/>
              <a:t>Ormone </a:t>
            </a:r>
            <a:r>
              <a:rPr lang="it-IT" sz="1800" b="1" dirty="0" err="1" smtClean="0"/>
              <a:t>Luteinizzante</a:t>
            </a:r>
            <a:r>
              <a:rPr lang="it-IT" sz="1800" dirty="0" smtClean="0"/>
              <a:t>). </a:t>
            </a:r>
          </a:p>
          <a:p>
            <a:pPr algn="just"/>
            <a:r>
              <a:rPr lang="it-IT" sz="1800" b="1" dirty="0" smtClean="0">
                <a:solidFill>
                  <a:srgbClr val="FF0000"/>
                </a:solidFill>
              </a:rPr>
              <a:t>Quando il loro messaggio </a:t>
            </a:r>
            <a:r>
              <a:rPr lang="it-IT" sz="1800" b="1" dirty="0" err="1" smtClean="0">
                <a:solidFill>
                  <a:srgbClr val="FF0000"/>
                </a:solidFill>
              </a:rPr>
              <a:t>stimolatorio</a:t>
            </a:r>
            <a:r>
              <a:rPr lang="it-IT" sz="1800" b="1" dirty="0" smtClean="0">
                <a:solidFill>
                  <a:srgbClr val="FF0000"/>
                </a:solidFill>
              </a:rPr>
              <a:t> </a:t>
            </a:r>
            <a:r>
              <a:rPr lang="it-IT" sz="1800" dirty="0" smtClean="0"/>
              <a:t>giunge ai testicoli, essi prontamente, a meno che non ci siano problemi specifici, si mettono al lavoro e producono testosterone.</a:t>
            </a:r>
          </a:p>
          <a:p>
            <a:pPr algn="just"/>
            <a:r>
              <a:rPr lang="it-IT" sz="1800" b="1" dirty="0" smtClean="0">
                <a:solidFill>
                  <a:srgbClr val="FF0000"/>
                </a:solidFill>
              </a:rPr>
              <a:t>Il testosterone prodotto </a:t>
            </a:r>
            <a:r>
              <a:rPr lang="it-IT" sz="1800" dirty="0" smtClean="0"/>
              <a:t>si lega, in parte, a specifiche proteine che lo rendono inattivo, mentre una piccola frazione (1-3% del totale) resta “</a:t>
            </a:r>
            <a:r>
              <a:rPr lang="it-IT" sz="1800" b="1" dirty="0" smtClean="0"/>
              <a:t>libera</a:t>
            </a:r>
            <a:r>
              <a:rPr lang="it-IT" sz="1800" dirty="0" smtClean="0"/>
              <a:t>” ed è proprio questa a tenere in forze e in piena attività un uomo.</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Chi regola la produzione di testosterone?</a:t>
            </a:r>
            <a:endParaRPr lang="it-IT" sz="2400" dirty="0" smtClean="0">
              <a:solidFill>
                <a:srgbClr val="0070C0"/>
              </a:solidFill>
            </a:endParaRPr>
          </a:p>
        </p:txBody>
      </p:sp>
      <p:pic>
        <p:nvPicPr>
          <p:cNvPr id="4097" name="Picture 1" descr="C:\Users\Master\Desktop\Ultime foto\test8.jpg"/>
          <p:cNvPicPr>
            <a:picLocks noChangeAspect="1" noChangeArrowheads="1"/>
          </p:cNvPicPr>
          <p:nvPr/>
        </p:nvPicPr>
        <p:blipFill>
          <a:blip r:embed="rId2" cstate="print"/>
          <a:srcRect/>
          <a:stretch>
            <a:fillRect/>
          </a:stretch>
        </p:blipFill>
        <p:spPr bwMode="auto">
          <a:xfrm>
            <a:off x="3684148" y="4365104"/>
            <a:ext cx="2760059" cy="20673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4097"/>
                                        </p:tgtEl>
                                        <p:attrNameLst>
                                          <p:attrName>style.visibility</p:attrName>
                                        </p:attrNameLst>
                                      </p:cBhvr>
                                      <p:to>
                                        <p:strVal val="visible"/>
                                      </p:to>
                                    </p:set>
                                    <p:animEffect transition="in" filter="fade">
                                      <p:cBhvr>
                                        <p:cTn id="13" dur="100"/>
                                        <p:tgtEl>
                                          <p:spTgt spid="4097"/>
                                        </p:tgtEl>
                                      </p:cBhvr>
                                    </p:animEffect>
                                    <p:anim calcmode="lin" valueType="num">
                                      <p:cBhvr>
                                        <p:cTn id="14" dur="400" fill="hold"/>
                                        <p:tgtEl>
                                          <p:spTgt spid="4097"/>
                                        </p:tgtEl>
                                        <p:attrNameLst>
                                          <p:attrName>ppt_x</p:attrName>
                                        </p:attrNameLst>
                                      </p:cBhvr>
                                      <p:tavLst>
                                        <p:tav tm="0">
                                          <p:val>
                                            <p:strVal val="#ppt_x"/>
                                          </p:val>
                                        </p:tav>
                                        <p:tav tm="100000">
                                          <p:val>
                                            <p:strVal val="#ppt_x"/>
                                          </p:val>
                                        </p:tav>
                                      </p:tavLst>
                                    </p:anim>
                                    <p:anim calcmode="lin" valueType="num">
                                      <p:cBhvr>
                                        <p:cTn id="15" dur="400" fill="hold"/>
                                        <p:tgtEl>
                                          <p:spTgt spid="4097"/>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409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409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p:cTn id="4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4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3816424"/>
          </a:xfrm>
          <a:solidFill>
            <a:srgbClr val="FFFF00"/>
          </a:solidFill>
          <a:ln w="25400">
            <a:solidFill>
              <a:schemeClr val="accent1"/>
            </a:solidFill>
          </a:ln>
        </p:spPr>
        <p:txBody>
          <a:bodyPr>
            <a:noAutofit/>
          </a:bodyPr>
          <a:lstStyle/>
          <a:p>
            <a:pPr algn="just"/>
            <a:r>
              <a:rPr lang="it-IT" sz="1800" b="1" dirty="0" smtClean="0">
                <a:solidFill>
                  <a:srgbClr val="FF0000"/>
                </a:solidFill>
              </a:rPr>
              <a:t>In condizioni normali </a:t>
            </a:r>
            <a:r>
              <a:rPr lang="it-IT" sz="1800" dirty="0" smtClean="0"/>
              <a:t>i testicoli producono circa </a:t>
            </a:r>
            <a:r>
              <a:rPr lang="it-IT" sz="1800" b="1" dirty="0" smtClean="0"/>
              <a:t>5-7 milligrammi di testosterone al giorno</a:t>
            </a:r>
            <a:r>
              <a:rPr lang="it-IT" sz="1800" dirty="0" smtClean="0"/>
              <a:t> e il livello normale circolante di testosterone nel maschio adulto oscilla tra circa 300-1100 ng/dl per litro di sangue.</a:t>
            </a:r>
          </a:p>
          <a:p>
            <a:pPr algn="just"/>
            <a:r>
              <a:rPr lang="it-IT" sz="1800" b="1" dirty="0" smtClean="0">
                <a:solidFill>
                  <a:srgbClr val="FF0000"/>
                </a:solidFill>
              </a:rPr>
              <a:t>La secrezione di testosterone </a:t>
            </a:r>
            <a:r>
              <a:rPr lang="it-IT" sz="1800" dirty="0" smtClean="0"/>
              <a:t>varia nell’arco della giornata, seguendo un </a:t>
            </a:r>
            <a:r>
              <a:rPr lang="it-IT" sz="1800" b="1" dirty="0" smtClean="0"/>
              <a:t>ritmo circadiano</a:t>
            </a:r>
            <a:r>
              <a:rPr lang="it-IT" sz="1800" dirty="0" smtClean="0"/>
              <a:t>: raggiunge valori molto elevati nelle prime ore della mattina, tra le 7 e le 9, per poi scendere al minimo nel tardo pomeriggio. Ecco a cosa sono dovute le </a:t>
            </a:r>
            <a:r>
              <a:rPr lang="it-IT" sz="1800" b="1" dirty="0" smtClean="0"/>
              <a:t>erezioni mattutine</a:t>
            </a:r>
            <a:r>
              <a:rPr lang="it-IT" sz="1800" dirty="0" smtClean="0"/>
              <a:t>.</a:t>
            </a:r>
          </a:p>
          <a:p>
            <a:pPr algn="just"/>
            <a:r>
              <a:rPr lang="it-IT" sz="1800" b="1" dirty="0" smtClean="0">
                <a:solidFill>
                  <a:srgbClr val="FF0000"/>
                </a:solidFill>
              </a:rPr>
              <a:t>Come tutte le cose belle</a:t>
            </a:r>
            <a:r>
              <a:rPr lang="it-IT" sz="1800" dirty="0" smtClean="0"/>
              <a:t>, anche la secrezione di testosterone </a:t>
            </a:r>
            <a:r>
              <a:rPr lang="it-IT" sz="1800" b="1" dirty="0" smtClean="0"/>
              <a:t>diminuisce</a:t>
            </a:r>
            <a:r>
              <a:rPr lang="it-IT" sz="1800" dirty="0" smtClean="0"/>
              <a:t> nel corso della vita di un uomo, </a:t>
            </a:r>
            <a:r>
              <a:rPr lang="it-IT" sz="1800" b="1" dirty="0" smtClean="0"/>
              <a:t>di circa l’1% a partire dai 35-40 anni</a:t>
            </a:r>
            <a:r>
              <a:rPr lang="it-IT" sz="1800" dirty="0" smtClean="0"/>
              <a:t>. Ciò è dovuto al normalissimo processo di invecchiamento dell’organismo. </a:t>
            </a:r>
          </a:p>
          <a:p>
            <a:pPr algn="just"/>
            <a:r>
              <a:rPr lang="it-IT" sz="1800" b="1" dirty="0" smtClean="0">
                <a:solidFill>
                  <a:srgbClr val="FF0000"/>
                </a:solidFill>
              </a:rPr>
              <a:t>Se invece </a:t>
            </a:r>
            <a:r>
              <a:rPr lang="it-IT" sz="1800" dirty="0" smtClean="0"/>
              <a:t>la carenza di testosterone si verifica in giovane età oppure è molto marcata, si parla di </a:t>
            </a:r>
            <a:r>
              <a:rPr lang="it-IT" sz="1800" b="1" dirty="0" err="1" smtClean="0"/>
              <a:t>ipogonadismo</a:t>
            </a:r>
            <a:r>
              <a:rPr lang="it-IT" sz="1800" b="1" dirty="0" smtClean="0"/>
              <a:t> maschile</a:t>
            </a:r>
            <a:r>
              <a:rPr lang="it-IT" sz="1800" dirty="0" smtClean="0"/>
              <a:t>.</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Ma quanto ne serve?</a:t>
            </a:r>
            <a:endParaRPr lang="it-IT" sz="2400" dirty="0" smtClean="0">
              <a:solidFill>
                <a:srgbClr val="0070C0"/>
              </a:solidFill>
            </a:endParaRPr>
          </a:p>
        </p:txBody>
      </p:sp>
      <p:pic>
        <p:nvPicPr>
          <p:cNvPr id="3073" name="Picture 1" descr="C:\Users\Master\Desktop\Ultime foto\test9.jpg"/>
          <p:cNvPicPr>
            <a:picLocks noChangeAspect="1" noChangeArrowheads="1"/>
          </p:cNvPicPr>
          <p:nvPr/>
        </p:nvPicPr>
        <p:blipFill>
          <a:blip r:embed="rId2" cstate="print"/>
          <a:srcRect/>
          <a:stretch>
            <a:fillRect/>
          </a:stretch>
        </p:blipFill>
        <p:spPr bwMode="auto">
          <a:xfrm>
            <a:off x="4283968" y="5229200"/>
            <a:ext cx="1934709" cy="128746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3073"/>
                                        </p:tgtEl>
                                        <p:attrNameLst>
                                          <p:attrName>style.visibility</p:attrName>
                                        </p:attrNameLst>
                                      </p:cBhvr>
                                      <p:to>
                                        <p:strVal val="visible"/>
                                      </p:to>
                                    </p:set>
                                    <p:animEffect transition="in" filter="fade">
                                      <p:cBhvr>
                                        <p:cTn id="13" dur="100"/>
                                        <p:tgtEl>
                                          <p:spTgt spid="3073"/>
                                        </p:tgtEl>
                                      </p:cBhvr>
                                    </p:animEffect>
                                    <p:anim calcmode="lin" valueType="num">
                                      <p:cBhvr>
                                        <p:cTn id="14" dur="400" fill="hold"/>
                                        <p:tgtEl>
                                          <p:spTgt spid="3073"/>
                                        </p:tgtEl>
                                        <p:attrNameLst>
                                          <p:attrName>ppt_x</p:attrName>
                                        </p:attrNameLst>
                                      </p:cBhvr>
                                      <p:tavLst>
                                        <p:tav tm="0">
                                          <p:val>
                                            <p:strVal val="#ppt_x"/>
                                          </p:val>
                                        </p:tav>
                                        <p:tav tm="100000">
                                          <p:val>
                                            <p:strVal val="#ppt_x"/>
                                          </p:val>
                                        </p:tav>
                                      </p:tavLst>
                                    </p:anim>
                                    <p:anim calcmode="lin" valueType="num">
                                      <p:cBhvr>
                                        <p:cTn id="15" dur="400" fill="hold"/>
                                        <p:tgtEl>
                                          <p:spTgt spid="3073"/>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307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307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p:cTn id="4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45" dur="500"/>
                                        <p:tgtEl>
                                          <p:spTgt spid="3">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 calcmode="lin" valueType="num">
                                      <p:cBhvr>
                                        <p:cTn id="5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5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2088232"/>
          </a:xfrm>
          <a:solidFill>
            <a:srgbClr val="FFFF00"/>
          </a:solidFill>
          <a:ln w="25400">
            <a:solidFill>
              <a:schemeClr val="accent1"/>
            </a:solidFill>
          </a:ln>
        </p:spPr>
        <p:txBody>
          <a:bodyPr>
            <a:noAutofit/>
          </a:bodyPr>
          <a:lstStyle/>
          <a:p>
            <a:pPr algn="just"/>
            <a:r>
              <a:rPr lang="it-IT" sz="1800" b="1" dirty="0" smtClean="0">
                <a:solidFill>
                  <a:srgbClr val="FF0000"/>
                </a:solidFill>
              </a:rPr>
              <a:t>L’obiettivo finale </a:t>
            </a:r>
            <a:r>
              <a:rPr lang="it-IT" sz="1800" dirty="0" smtClean="0"/>
              <a:t>della funzione dell’</a:t>
            </a:r>
            <a:r>
              <a:rPr lang="it-IT" sz="1800" b="1" dirty="0" smtClean="0"/>
              <a:t>apparato riproduttivo</a:t>
            </a:r>
            <a:r>
              <a:rPr lang="it-IT" sz="1800" dirty="0" smtClean="0"/>
              <a:t> maschile è quello di produrre </a:t>
            </a:r>
            <a:r>
              <a:rPr lang="it-IT" sz="1800" b="1" dirty="0" smtClean="0"/>
              <a:t>spermatozoi</a:t>
            </a:r>
            <a:r>
              <a:rPr lang="it-IT" sz="1800" dirty="0" smtClean="0"/>
              <a:t> che siano in grado di penetrare negli ovociti per fecondarli. </a:t>
            </a:r>
          </a:p>
          <a:p>
            <a:pPr algn="just"/>
            <a:r>
              <a:rPr lang="it-IT" sz="1800" b="1" dirty="0" smtClean="0">
                <a:solidFill>
                  <a:srgbClr val="FF0000"/>
                </a:solidFill>
              </a:rPr>
              <a:t>Lo spermatozoo </a:t>
            </a:r>
            <a:r>
              <a:rPr lang="it-IT" sz="1800" dirty="0" smtClean="0"/>
              <a:t>è una cellula complessa, con attività particolari come quella di muoversi nell’ambiente circostante. La produzione di tali elementi cellulari richiedere precisi passaggi e una corretta regolazione da parte delle </a:t>
            </a:r>
            <a:r>
              <a:rPr lang="it-IT" sz="1800" b="1" dirty="0" smtClean="0"/>
              <a:t>gonadotropine</a:t>
            </a:r>
            <a:r>
              <a:rPr lang="it-IT" sz="1800" dirty="0" smtClean="0"/>
              <a:t>.</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a:p>
        </p:txBody>
      </p:sp>
      <p:sp>
        <p:nvSpPr>
          <p:cNvPr id="8" name="CasellaDiTesto 7"/>
          <p:cNvSpPr txBox="1"/>
          <p:nvPr/>
        </p:nvSpPr>
        <p:spPr>
          <a:xfrm>
            <a:off x="971600" y="836712"/>
            <a:ext cx="7920880" cy="461665"/>
          </a:xfrm>
          <a:prstGeom prst="rect">
            <a:avLst/>
          </a:prstGeom>
          <a:noFill/>
        </p:spPr>
        <p:txBody>
          <a:bodyPr wrap="square" rtlCol="0">
            <a:spAutoFit/>
          </a:bodyPr>
          <a:lstStyle/>
          <a:p>
            <a:pPr algn="ctr"/>
            <a:r>
              <a:rPr lang="it-IT" sz="2400" b="1" dirty="0" smtClean="0">
                <a:solidFill>
                  <a:srgbClr val="0070C0"/>
                </a:solidFill>
              </a:rPr>
              <a:t>Fisiologia dell’apparato riproduttivo maschile</a:t>
            </a:r>
          </a:p>
        </p:txBody>
      </p:sp>
      <p:pic>
        <p:nvPicPr>
          <p:cNvPr id="9" name="Picture 3" descr="C:\Users\Master\Desktop\Ultime foto\sp.jpg"/>
          <p:cNvPicPr>
            <a:picLocks noChangeAspect="1" noChangeArrowheads="1"/>
          </p:cNvPicPr>
          <p:nvPr/>
        </p:nvPicPr>
        <p:blipFill>
          <a:blip r:embed="rId2" cstate="print"/>
          <a:srcRect/>
          <a:stretch>
            <a:fillRect/>
          </a:stretch>
        </p:blipFill>
        <p:spPr bwMode="auto">
          <a:xfrm>
            <a:off x="2859240" y="3645025"/>
            <a:ext cx="4809104" cy="269309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
                                        <p:tgtEl>
                                          <p:spTgt spid="9"/>
                                        </p:tgtEl>
                                      </p:cBhvr>
                                    </p:animEffect>
                                    <p:anim calcmode="lin" valueType="num">
                                      <p:cBhvr>
                                        <p:cTn id="14" dur="400" fill="hold"/>
                                        <p:tgtEl>
                                          <p:spTgt spid="9"/>
                                        </p:tgtEl>
                                        <p:attrNameLst>
                                          <p:attrName>ppt_x</p:attrName>
                                        </p:attrNameLst>
                                      </p:cBhvr>
                                      <p:tavLst>
                                        <p:tav tm="0">
                                          <p:val>
                                            <p:strVal val="#ppt_x"/>
                                          </p:val>
                                        </p:tav>
                                        <p:tav tm="100000">
                                          <p:val>
                                            <p:strVal val="#ppt_x"/>
                                          </p:val>
                                        </p:tav>
                                      </p:tavLst>
                                    </p:anim>
                                    <p:anim calcmode="lin" valueType="num">
                                      <p:cBhvr>
                                        <p:cTn id="15" dur="400" fill="hold"/>
                                        <p:tgtEl>
                                          <p:spTgt spid="9"/>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1944216"/>
          </a:xfrm>
          <a:solidFill>
            <a:srgbClr val="FFFF00"/>
          </a:solidFill>
          <a:ln w="25400">
            <a:solidFill>
              <a:schemeClr val="accent1"/>
            </a:solidFill>
          </a:ln>
        </p:spPr>
        <p:txBody>
          <a:bodyPr>
            <a:normAutofit/>
          </a:bodyPr>
          <a:lstStyle/>
          <a:p>
            <a:pPr algn="just"/>
            <a:r>
              <a:rPr lang="it-IT" sz="2000" b="1" dirty="0" smtClean="0">
                <a:solidFill>
                  <a:srgbClr val="FF0000"/>
                </a:solidFill>
              </a:rPr>
              <a:t>La testa contiene </a:t>
            </a:r>
            <a:r>
              <a:rPr lang="it-IT" sz="2000" dirty="0" smtClean="0"/>
              <a:t>delle sostanze che hanno la capacità di favorire l’entrata dello spermatozoo all’interno dell’ovocita per ottenere la </a:t>
            </a:r>
            <a:r>
              <a:rPr lang="it-IT" sz="2000" b="1" dirty="0" smtClean="0"/>
              <a:t>fecondazione</a:t>
            </a:r>
            <a:r>
              <a:rPr lang="it-IT" sz="2000" dirty="0" smtClean="0"/>
              <a:t>. Esse sono presenti all’interno di una struttura chiamata </a:t>
            </a:r>
            <a:r>
              <a:rPr lang="it-IT" sz="2000" b="1" dirty="0" smtClean="0"/>
              <a:t>acrosoma</a:t>
            </a:r>
            <a:r>
              <a:rPr lang="it-IT" sz="2000" dirty="0" smtClean="0"/>
              <a:t>. Nel tratto intermedio dello spermatozoo, che comprende anche il cosiddetto collo, c’è una struttura, chiamata </a:t>
            </a:r>
            <a:r>
              <a:rPr lang="it-IT" sz="2000" b="1" dirty="0" smtClean="0"/>
              <a:t>centriolo</a:t>
            </a:r>
            <a:r>
              <a:rPr lang="it-IT" sz="2000" dirty="0" smtClean="0"/>
              <a:t>, che provoca i movimenti della coda. </a:t>
            </a:r>
            <a:endParaRPr lang="it-IT" sz="20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Composizione dello spermatozoo</a:t>
            </a:r>
            <a:endParaRPr lang="it-IT" sz="2400" b="1" dirty="0">
              <a:solidFill>
                <a:srgbClr val="0070C0"/>
              </a:solidFill>
            </a:endParaRPr>
          </a:p>
        </p:txBody>
      </p:sp>
      <p:pic>
        <p:nvPicPr>
          <p:cNvPr id="1026" name="Picture 2" descr="C:\Users\Master\Desktop\Ultime foto\app10.jpg"/>
          <p:cNvPicPr>
            <a:picLocks noChangeAspect="1" noChangeArrowheads="1"/>
          </p:cNvPicPr>
          <p:nvPr/>
        </p:nvPicPr>
        <p:blipFill>
          <a:blip r:embed="rId2" cstate="print"/>
          <a:srcRect/>
          <a:stretch>
            <a:fillRect/>
          </a:stretch>
        </p:blipFill>
        <p:spPr bwMode="auto">
          <a:xfrm>
            <a:off x="3203848" y="3429000"/>
            <a:ext cx="3744416" cy="28046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100"/>
                                        <p:tgtEl>
                                          <p:spTgt spid="1026"/>
                                        </p:tgtEl>
                                      </p:cBhvr>
                                    </p:animEffect>
                                    <p:anim calcmode="lin" valueType="num">
                                      <p:cBhvr>
                                        <p:cTn id="14" dur="400" fill="hold"/>
                                        <p:tgtEl>
                                          <p:spTgt spid="1026"/>
                                        </p:tgtEl>
                                        <p:attrNameLst>
                                          <p:attrName>ppt_x</p:attrName>
                                        </p:attrNameLst>
                                      </p:cBhvr>
                                      <p:tavLst>
                                        <p:tav tm="0">
                                          <p:val>
                                            <p:strVal val="#ppt_x"/>
                                          </p:val>
                                        </p:tav>
                                        <p:tav tm="100000">
                                          <p:val>
                                            <p:strVal val="#ppt_x"/>
                                          </p:val>
                                        </p:tav>
                                      </p:tavLst>
                                    </p:anim>
                                    <p:anim calcmode="lin" valueType="num">
                                      <p:cBhvr>
                                        <p:cTn id="15" dur="400" fill="hold"/>
                                        <p:tgtEl>
                                          <p:spTgt spid="1026"/>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0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0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1259632" y="1340768"/>
            <a:ext cx="7632848" cy="1944216"/>
          </a:xfrm>
          <a:solidFill>
            <a:srgbClr val="FFFF00"/>
          </a:solidFill>
          <a:ln w="25400">
            <a:solidFill>
              <a:schemeClr val="accent1"/>
            </a:solidFill>
          </a:ln>
        </p:spPr>
        <p:txBody>
          <a:bodyPr>
            <a:normAutofit fontScale="92500"/>
          </a:bodyPr>
          <a:lstStyle/>
          <a:p>
            <a:pPr algn="just"/>
            <a:r>
              <a:rPr lang="it-IT" sz="2000" b="1" dirty="0" smtClean="0">
                <a:solidFill>
                  <a:srgbClr val="FF0000"/>
                </a:solidFill>
              </a:rPr>
              <a:t>Se si altera il centriolo</a:t>
            </a:r>
            <a:r>
              <a:rPr lang="it-IT" sz="2000" dirty="0" smtClean="0"/>
              <a:t>, può venire a mancare la capacità di muoversi dello spermatozoo e ciò può determinare </a:t>
            </a:r>
            <a:r>
              <a:rPr lang="it-IT" sz="2000" b="1" dirty="0" smtClean="0"/>
              <a:t>infertilità</a:t>
            </a:r>
            <a:r>
              <a:rPr lang="it-IT" sz="2000" dirty="0" smtClean="0"/>
              <a:t>. </a:t>
            </a:r>
          </a:p>
          <a:p>
            <a:pPr algn="just"/>
            <a:r>
              <a:rPr lang="it-IT" sz="2000" b="1" dirty="0" smtClean="0">
                <a:solidFill>
                  <a:srgbClr val="FF0000"/>
                </a:solidFill>
              </a:rPr>
              <a:t>La coda dello spermatozoo</a:t>
            </a:r>
            <a:r>
              <a:rPr lang="it-IT" sz="2000" dirty="0" smtClean="0"/>
              <a:t>, guidata dal centriolo, sviluppa movimenti che permettono alla cellula di procedere nell’ambiente circostante. </a:t>
            </a:r>
          </a:p>
          <a:p>
            <a:pPr algn="just"/>
            <a:r>
              <a:rPr lang="it-IT" sz="2000" b="1" dirty="0" smtClean="0">
                <a:solidFill>
                  <a:srgbClr val="FF0000"/>
                </a:solidFill>
              </a:rPr>
              <a:t>La motilità</a:t>
            </a:r>
            <a:r>
              <a:rPr lang="it-IT" sz="2000" dirty="0" smtClean="0"/>
              <a:t> è una funzione dello spermatozoo indispensabile per i meccanismi della riproduzione.</a:t>
            </a:r>
            <a:endParaRPr lang="it-IT" sz="2000" dirty="0"/>
          </a:p>
        </p:txBody>
      </p:sp>
      <p:sp>
        <p:nvSpPr>
          <p:cNvPr id="6" name="Segnaposto data 5"/>
          <p:cNvSpPr>
            <a:spLocks noGrp="1"/>
          </p:cNvSpPr>
          <p:nvPr>
            <p:ph type="dt" sz="half" idx="10"/>
          </p:nvPr>
        </p:nvSpPr>
        <p:spPr/>
        <p:txBody>
          <a:bodyPr/>
          <a:lstStyle/>
          <a:p>
            <a:fld id="{01577ACD-4A1A-4E44-B202-DAD6E403659D}" type="datetime1">
              <a:rPr lang="it-IT" smtClean="0"/>
              <a:pPr/>
              <a:t>02/01/2020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Funzione del centriolo</a:t>
            </a:r>
            <a:endParaRPr lang="it-IT" sz="2400" b="1" dirty="0">
              <a:solidFill>
                <a:srgbClr val="0070C0"/>
              </a:solidFill>
            </a:endParaRPr>
          </a:p>
        </p:txBody>
      </p:sp>
      <p:pic>
        <p:nvPicPr>
          <p:cNvPr id="2050" name="Picture 2" descr="C:\Users\Master\Desktop\Ultime foto\sp5.jpg"/>
          <p:cNvPicPr>
            <a:picLocks noChangeAspect="1" noChangeArrowheads="1"/>
          </p:cNvPicPr>
          <p:nvPr/>
        </p:nvPicPr>
        <p:blipFill>
          <a:blip r:embed="rId2" cstate="print"/>
          <a:srcRect/>
          <a:stretch>
            <a:fillRect/>
          </a:stretch>
        </p:blipFill>
        <p:spPr bwMode="auto">
          <a:xfrm>
            <a:off x="2483768" y="3429000"/>
            <a:ext cx="5538542" cy="30243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100"/>
                                        <p:tgtEl>
                                          <p:spTgt spid="2050"/>
                                        </p:tgtEl>
                                      </p:cBhvr>
                                    </p:animEffect>
                                    <p:anim calcmode="lin" valueType="num">
                                      <p:cBhvr>
                                        <p:cTn id="14" dur="400" fill="hold"/>
                                        <p:tgtEl>
                                          <p:spTgt spid="2050"/>
                                        </p:tgtEl>
                                        <p:attrNameLst>
                                          <p:attrName>ppt_x</p:attrName>
                                        </p:attrNameLst>
                                      </p:cBhvr>
                                      <p:tavLst>
                                        <p:tav tm="0">
                                          <p:val>
                                            <p:strVal val="#ppt_x"/>
                                          </p:val>
                                        </p:tav>
                                        <p:tav tm="100000">
                                          <p:val>
                                            <p:strVal val="#ppt_x"/>
                                          </p:val>
                                        </p:tav>
                                      </p:tavLst>
                                    </p:anim>
                                    <p:anim calcmode="lin" valueType="num">
                                      <p:cBhvr>
                                        <p:cTn id="15" dur="400" fill="hold"/>
                                        <p:tgtEl>
                                          <p:spTgt spid="2050"/>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20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20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60648"/>
            <a:ext cx="8064896" cy="504056"/>
          </a:xfrm>
        </p:spPr>
        <p:txBody>
          <a:bodyPr>
            <a:noAutofit/>
          </a:bodyPr>
          <a:lstStyle/>
          <a:p>
            <a:pPr algn="ctr"/>
            <a:r>
              <a:rPr lang="it-IT" sz="2800" b="1" dirty="0" smtClean="0">
                <a:solidFill>
                  <a:srgbClr val="FF0000"/>
                </a:solidFill>
              </a:rPr>
              <a:t>Anatomia dell’apparato riproduttivo maschile</a:t>
            </a:r>
            <a:endParaRPr lang="it-IT" sz="2800" b="1" dirty="0">
              <a:solidFill>
                <a:srgbClr val="FF0000"/>
              </a:solidFill>
            </a:endParaRPr>
          </a:p>
        </p:txBody>
      </p:sp>
      <p:sp>
        <p:nvSpPr>
          <p:cNvPr id="3" name="Sottotitolo 2"/>
          <p:cNvSpPr>
            <a:spLocks noGrp="1"/>
          </p:cNvSpPr>
          <p:nvPr>
            <p:ph type="subTitle" idx="1"/>
          </p:nvPr>
        </p:nvSpPr>
        <p:spPr>
          <a:xfrm>
            <a:off x="323528" y="1340768"/>
            <a:ext cx="8568952" cy="5040560"/>
          </a:xfrm>
          <a:solidFill>
            <a:srgbClr val="FFFF00"/>
          </a:solidFill>
          <a:ln w="25400">
            <a:solidFill>
              <a:schemeClr val="accent1"/>
            </a:solidFill>
          </a:ln>
        </p:spPr>
        <p:txBody>
          <a:bodyPr>
            <a:noAutofit/>
          </a:bodyPr>
          <a:lstStyle/>
          <a:p>
            <a:pPr algn="just"/>
            <a:r>
              <a:rPr lang="it-IT" sz="1800" b="1" dirty="0" smtClean="0">
                <a:solidFill>
                  <a:srgbClr val="FF0000"/>
                </a:solidFill>
              </a:rPr>
              <a:t>La produzione dello sperma</a:t>
            </a:r>
            <a:r>
              <a:rPr lang="it-IT" sz="1800" dirty="0" smtClean="0"/>
              <a:t> viene chiamata </a:t>
            </a:r>
            <a:r>
              <a:rPr lang="it-IT" sz="1800" b="1" dirty="0" smtClean="0"/>
              <a:t>spermatogenesi</a:t>
            </a:r>
            <a:r>
              <a:rPr lang="it-IT" sz="1800" dirty="0" smtClean="0"/>
              <a:t>. Gli spermatozoi, in particolare, si sviluppano nei </a:t>
            </a:r>
            <a:r>
              <a:rPr lang="it-IT" sz="1800" b="1" dirty="0" smtClean="0"/>
              <a:t>tubuli seminiferi</a:t>
            </a:r>
            <a:r>
              <a:rPr lang="it-IT" sz="1800" dirty="0" smtClean="0"/>
              <a:t>. Si stima che in un mese si producano dai 10 ai 30 miliardi di spermatozoi. Lo sviluppo di queste cellule avviene nell’</a:t>
            </a:r>
            <a:r>
              <a:rPr lang="it-IT" sz="1800" b="1" dirty="0" smtClean="0"/>
              <a:t>epitelio</a:t>
            </a:r>
            <a:r>
              <a:rPr lang="it-IT" sz="1800" b="1" u="sng" dirty="0" smtClean="0"/>
              <a:t> </a:t>
            </a:r>
            <a:r>
              <a:rPr lang="it-IT" sz="1800" b="1" dirty="0" smtClean="0"/>
              <a:t>germinativo</a:t>
            </a:r>
            <a:r>
              <a:rPr lang="it-IT" sz="1800" dirty="0" smtClean="0"/>
              <a:t> a partire da cellule non differenziate, definite staminali. </a:t>
            </a:r>
          </a:p>
          <a:p>
            <a:pPr algn="just"/>
            <a:r>
              <a:rPr lang="it-IT" sz="1800" b="1" dirty="0" smtClean="0">
                <a:solidFill>
                  <a:srgbClr val="FF0000"/>
                </a:solidFill>
              </a:rPr>
              <a:t>Gli elementi cellulari </a:t>
            </a:r>
            <a:r>
              <a:rPr lang="it-IT" sz="1800" dirty="0" smtClean="0"/>
              <a:t>che costituiscono i vari stadi di evoluzione del </a:t>
            </a:r>
            <a:r>
              <a:rPr lang="it-IT" sz="1800" b="1" dirty="0" smtClean="0"/>
              <a:t>gamete maschile</a:t>
            </a:r>
            <a:r>
              <a:rPr lang="it-IT" sz="1800" dirty="0" smtClean="0"/>
              <a:t> sono denominati: spermatogonio A, spermatogonio B, spermatocita di primo ordine, spermatocita di secondo ordine, spermatide e spermatozoo. </a:t>
            </a:r>
          </a:p>
          <a:p>
            <a:pPr algn="just"/>
            <a:r>
              <a:rPr lang="it-IT" sz="1800" b="1" dirty="0" smtClean="0">
                <a:solidFill>
                  <a:srgbClr val="FF0000"/>
                </a:solidFill>
              </a:rPr>
              <a:t>Nell’ambito di tale evoluzione</a:t>
            </a:r>
            <a:r>
              <a:rPr lang="it-IT" sz="1800" dirty="0" smtClean="0"/>
              <a:t>, avvengono divisioni delle cellule, simili a quelle degli ovociti</a:t>
            </a:r>
            <a:r>
              <a:rPr lang="it-IT" sz="1800" b="1" dirty="0" smtClean="0"/>
              <a:t>. </a:t>
            </a:r>
            <a:r>
              <a:rPr lang="it-IT" sz="1800" dirty="0" smtClean="0"/>
              <a:t>Questi meccanismi hanno, come obiettivo finale, la produzione di una cellula </a:t>
            </a:r>
            <a:r>
              <a:rPr lang="it-IT" sz="1800" b="1" dirty="0" smtClean="0"/>
              <a:t>aploide</a:t>
            </a:r>
            <a:r>
              <a:rPr lang="it-IT" sz="1800" dirty="0" smtClean="0"/>
              <a:t>. </a:t>
            </a:r>
          </a:p>
          <a:p>
            <a:pPr algn="just"/>
            <a:r>
              <a:rPr lang="it-IT" sz="1800" b="1" dirty="0" smtClean="0">
                <a:solidFill>
                  <a:srgbClr val="FF0000"/>
                </a:solidFill>
              </a:rPr>
              <a:t>Durante tale evoluzione</a:t>
            </a:r>
            <a:r>
              <a:rPr lang="it-IT" sz="1800" dirty="0" smtClean="0"/>
              <a:t>, i gameti maschili rimangono aderenti alle </a:t>
            </a:r>
            <a:r>
              <a:rPr lang="it-IT" sz="1800" b="1" dirty="0" smtClean="0"/>
              <a:t>cellule di </a:t>
            </a:r>
            <a:r>
              <a:rPr lang="it-IT" sz="1800" b="1" dirty="0" err="1" smtClean="0"/>
              <a:t>Sertoli</a:t>
            </a:r>
            <a:r>
              <a:rPr lang="it-IT" sz="1800" dirty="0" smtClean="0"/>
              <a:t>, per poi essere liberati, in uno stadio di maturazione quasi definitivo, nel lume del tubulo seminifero. La maturazione finale avverrà durante la loro permanenza nell’</a:t>
            </a:r>
            <a:r>
              <a:rPr lang="it-IT" sz="1800" b="1" dirty="0" smtClean="0"/>
              <a:t>epididimo</a:t>
            </a:r>
            <a:r>
              <a:rPr lang="it-IT" sz="1800" dirty="0" smtClean="0"/>
              <a:t>.</a:t>
            </a:r>
          </a:p>
          <a:p>
            <a:pPr algn="just"/>
            <a:r>
              <a:rPr lang="it-IT" sz="1800" b="1" dirty="0" smtClean="0">
                <a:solidFill>
                  <a:srgbClr val="FF0000"/>
                </a:solidFill>
              </a:rPr>
              <a:t>Per quanto riguarda le altre componenti dello sperma</a:t>
            </a:r>
            <a:r>
              <a:rPr lang="it-IT" sz="1800" dirty="0" smtClean="0"/>
              <a:t>, in particolare il liquido nel quale sono immersi gli spermatozoi, esse vengono prodotte in gran parte dalla </a:t>
            </a:r>
            <a:r>
              <a:rPr lang="it-IT" sz="1800" b="1" dirty="0" smtClean="0"/>
              <a:t>prostata</a:t>
            </a:r>
            <a:r>
              <a:rPr lang="it-IT" sz="1800" dirty="0" smtClean="0"/>
              <a:t>, che contribuisce per il 60% al volume dello sperma e anche dalle </a:t>
            </a:r>
            <a:r>
              <a:rPr lang="it-IT" sz="1800" b="1" dirty="0" smtClean="0"/>
              <a:t>vescichette seminali</a:t>
            </a:r>
            <a:r>
              <a:rPr lang="it-IT" sz="1800" dirty="0" smtClean="0"/>
              <a:t> che contribuiscono per il 30%.</a:t>
            </a:r>
            <a:endParaRPr lang="it-IT" sz="1800" dirty="0"/>
          </a:p>
        </p:txBody>
      </p:sp>
      <p:sp>
        <p:nvSpPr>
          <p:cNvPr id="6" name="Segnaposto data 5"/>
          <p:cNvSpPr>
            <a:spLocks noGrp="1"/>
          </p:cNvSpPr>
          <p:nvPr>
            <p:ph type="dt" sz="half" idx="10"/>
          </p:nvPr>
        </p:nvSpPr>
        <p:spPr>
          <a:xfrm>
            <a:off x="4283968" y="6305550"/>
            <a:ext cx="1431032" cy="476250"/>
          </a:xfrm>
        </p:spPr>
        <p:txBody>
          <a:bodyPr/>
          <a:lstStyle/>
          <a:p>
            <a:fld id="{01577ACD-4A1A-4E44-B202-DAD6E403659D}" type="datetime1">
              <a:rPr lang="it-IT" smtClean="0"/>
              <a:pPr/>
              <a:t>02/01/2020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a:p>
        </p:txBody>
      </p:sp>
      <p:sp>
        <p:nvSpPr>
          <p:cNvPr id="8" name="CasellaDiTesto 7"/>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Produzione dello sperma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p:cTn id="13" dur="500" fill="hold"/>
                                        <p:tgtEl>
                                          <p:spTgt spid="3">
                                            <p:bg/>
                                          </p:spTgt>
                                        </p:tgtEl>
                                        <p:attrNameLst>
                                          <p:attrName>ppt_w</p:attrName>
                                        </p:attrNameLst>
                                      </p:cBhvr>
                                      <p:tavLst>
                                        <p:tav tm="0">
                                          <p:val>
                                            <p:fltVal val="0"/>
                                          </p:val>
                                        </p:tav>
                                        <p:tav tm="100000">
                                          <p:val>
                                            <p:strVal val="#ppt_w"/>
                                          </p:val>
                                        </p:tav>
                                      </p:tavLst>
                                    </p:anim>
                                    <p:anim calcmode="lin" valueType="num">
                                      <p:cBhvr>
                                        <p:cTn id="14" dur="500" fill="hold"/>
                                        <p:tgtEl>
                                          <p:spTgt spid="3">
                                            <p:bg/>
                                          </p:spTgt>
                                        </p:tgtEl>
                                        <p:attrNameLst>
                                          <p:attrName>ppt_h</p:attrName>
                                        </p:attrNameLst>
                                      </p:cBhvr>
                                      <p:tavLst>
                                        <p:tav tm="0">
                                          <p:val>
                                            <p:fltVal val="0"/>
                                          </p:val>
                                        </p:tav>
                                        <p:tav tm="100000">
                                          <p:val>
                                            <p:strVal val="#ppt_h"/>
                                          </p:val>
                                        </p:tav>
                                      </p:tavLst>
                                    </p:anim>
                                    <p:animEffect transition="in" filter="fade">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p:cTn id="2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6" dur="5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 calcmode="lin" valueType="num">
                                      <p:cBhvr>
                                        <p:cTn id="4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5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648</TotalTime>
  <Words>703</Words>
  <Application>Microsoft Office PowerPoint</Application>
  <PresentationFormat>Presentazione su schermo (4:3)</PresentationFormat>
  <Paragraphs>154</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Solstizio</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Organi e ormoni riproduttivi femminili</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lpstr>Anatomia dell’apparato riproduttivo maschile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Anatomia dell'apparato riproduttivo maschile</dc:title>
  <dc:creator>Francesco Cannizzaro</dc:creator>
  <cp:lastModifiedBy>Master</cp:lastModifiedBy>
  <cp:revision>78</cp:revision>
  <dcterms:created xsi:type="dcterms:W3CDTF">2019-05-08T15:49:22Z</dcterms:created>
  <dcterms:modified xsi:type="dcterms:W3CDTF">2020-01-02T10:27:31Z</dcterms:modified>
</cp:coreProperties>
</file>